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82" r:id="rId3"/>
    <p:sldId id="364" r:id="rId4"/>
    <p:sldId id="351" r:id="rId5"/>
    <p:sldId id="383" r:id="rId6"/>
    <p:sldId id="352" r:id="rId7"/>
    <p:sldId id="385" r:id="rId8"/>
    <p:sldId id="360" r:id="rId9"/>
    <p:sldId id="387" r:id="rId10"/>
    <p:sldId id="355" r:id="rId11"/>
    <p:sldId id="388" r:id="rId12"/>
    <p:sldId id="389" r:id="rId13"/>
  </p:sldIdLst>
  <p:sldSz cx="13004800" cy="9753600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 Caixa Frutiger 45 Light"/>
        <a:ea typeface="La Caixa Frutiger 45 Light"/>
        <a:cs typeface="La Caixa Frutiger 45 Light"/>
        <a:sym typeface="La Caixa Frutiger 45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a Lopez Alberich" initials="RLA" lastIdx="26" clrIdx="0">
    <p:extLst/>
  </p:cmAuthor>
  <p:cmAuthor id="2" name="Usuario de Microsoft Office" initials="Offic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A28"/>
    <a:srgbClr val="E25F5A"/>
    <a:srgbClr val="FF6600"/>
    <a:srgbClr val="2FA1FF"/>
    <a:srgbClr val="C9E7A7"/>
    <a:srgbClr val="AC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034169"/>
              <a:satOff val="31756"/>
              <a:lumOff val="-4470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285335"/>
              <a:satOff val="57897"/>
              <a:lumOff val="-55975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89"/>
    <p:restoredTop sz="95405" autoAdjust="0"/>
  </p:normalViewPr>
  <p:slideViewPr>
    <p:cSldViewPr snapToGrid="0" snapToObjects="1">
      <p:cViewPr varScale="1">
        <p:scale>
          <a:sx n="49" d="100"/>
          <a:sy n="49" d="100"/>
        </p:scale>
        <p:origin x="-852" y="-14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4298-A3A6-4E0D-BBA2-9283C6B54FCE}" type="datetimeFigureOut">
              <a:rPr lang="ca-ES" smtClean="0"/>
              <a:t>03/05/2018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AABEC-8B24-4FF1-9210-94CF3AD7814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353668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</p:spPr>
        <p:txBody>
          <a:bodyPr lIns="94269" tIns="47135" rIns="94269" bIns="47135"/>
          <a:lstStyle/>
          <a:p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xfrm>
            <a:off x="896621" y="4642764"/>
            <a:ext cx="4931410" cy="4398407"/>
          </a:xfrm>
          <a:prstGeom prst="rect">
            <a:avLst/>
          </a:prstGeom>
        </p:spPr>
        <p:txBody>
          <a:bodyPr lIns="94269" tIns="47135" rIns="94269" bIns="4713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4675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570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395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570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431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9035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079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395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395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025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2408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1904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2"/>
          <p:cNvSpPr>
            <a:spLocks noGrp="1"/>
          </p:cNvSpPr>
          <p:nvPr>
            <p:ph type="sldNum" sz="quarter" idx="2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sz="half" idx="13"/>
          </p:nvPr>
        </p:nvSpPr>
        <p:spPr>
          <a:xfrm>
            <a:off x="430670" y="1198798"/>
            <a:ext cx="12143627" cy="32546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9" name="Shape 29"/>
          <p:cNvSpPr>
            <a:spLocks noGrp="1"/>
          </p:cNvSpPr>
          <p:nvPr>
            <p:ph type="body" sz="quarter" idx="14"/>
          </p:nvPr>
        </p:nvSpPr>
        <p:spPr>
          <a:xfrm>
            <a:off x="430670" y="4439740"/>
            <a:ext cx="12143459" cy="874120"/>
          </a:xfrm>
          <a:prstGeom prst="rect">
            <a:avLst/>
          </a:prstGeom>
          <a:solidFill>
            <a:schemeClr val="accent1">
              <a:hueOff val="206516"/>
              <a:satOff val="34694"/>
              <a:lumOff val="-40220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5"/>
          </p:nvPr>
        </p:nvSpPr>
        <p:spPr>
          <a:xfrm>
            <a:off x="696837" y="4661661"/>
            <a:ext cx="5263389" cy="48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lvl1pPr>
          </a:lstStyle>
          <a:p>
            <a:r>
              <a:t>Nombre del Programa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sz="quarter" idx="15"/>
          </p:nvPr>
        </p:nvSpPr>
        <p:spPr>
          <a:xfrm>
            <a:off x="5651329" y="7526608"/>
            <a:ext cx="3370661" cy="1847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789"/>
                </a:moveTo>
                <a:lnTo>
                  <a:pt x="0" y="1811"/>
                </a:lnTo>
                <a:cubicBezTo>
                  <a:pt x="0" y="811"/>
                  <a:pt x="444" y="0"/>
                  <a:pt x="992" y="0"/>
                </a:cubicBezTo>
                <a:lnTo>
                  <a:pt x="20608" y="0"/>
                </a:lnTo>
                <a:cubicBezTo>
                  <a:pt x="21156" y="0"/>
                  <a:pt x="21600" y="811"/>
                  <a:pt x="21600" y="1811"/>
                </a:cubicBezTo>
                <a:lnTo>
                  <a:pt x="21600" y="19789"/>
                </a:lnTo>
                <a:cubicBezTo>
                  <a:pt x="21600" y="20789"/>
                  <a:pt x="21156" y="21600"/>
                  <a:pt x="20608" y="21600"/>
                </a:cubicBezTo>
                <a:lnTo>
                  <a:pt x="992" y="21600"/>
                </a:lnTo>
                <a:cubicBezTo>
                  <a:pt x="444" y="21600"/>
                  <a:pt x="0" y="20789"/>
                  <a:pt x="0" y="19789"/>
                </a:cubicBezTo>
                <a:close/>
              </a:path>
            </a:pathLst>
          </a:custGeom>
          <a:solidFill>
            <a:srgbClr val="F2F2F2"/>
          </a:solidFill>
          <a:ln w="63500">
            <a:solidFill>
              <a:srgbClr val="FFFFFF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>
                <a:solidFill>
                  <a:srgbClr val="E4E4E3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6"/>
          </p:nvPr>
        </p:nvSpPr>
        <p:spPr>
          <a:xfrm>
            <a:off x="8792703" y="7526608"/>
            <a:ext cx="3813176" cy="1847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85" y="0"/>
                </a:moveTo>
                <a:cubicBezTo>
                  <a:pt x="2301" y="0"/>
                  <a:pt x="1909" y="810"/>
                  <a:pt x="1909" y="1810"/>
                </a:cubicBezTo>
                <a:lnTo>
                  <a:pt x="1909" y="8427"/>
                </a:lnTo>
                <a:lnTo>
                  <a:pt x="0" y="10997"/>
                </a:lnTo>
                <a:lnTo>
                  <a:pt x="1909" y="13563"/>
                </a:lnTo>
                <a:lnTo>
                  <a:pt x="1909" y="19786"/>
                </a:lnTo>
                <a:cubicBezTo>
                  <a:pt x="1909" y="20786"/>
                  <a:pt x="2301" y="21600"/>
                  <a:pt x="2785" y="21600"/>
                </a:cubicBezTo>
                <a:lnTo>
                  <a:pt x="20723" y="21600"/>
                </a:lnTo>
                <a:cubicBezTo>
                  <a:pt x="21208" y="21600"/>
                  <a:pt x="21600" y="20786"/>
                  <a:pt x="21600" y="19786"/>
                </a:cubicBezTo>
                <a:lnTo>
                  <a:pt x="21600" y="1810"/>
                </a:lnTo>
                <a:cubicBezTo>
                  <a:pt x="21600" y="810"/>
                  <a:pt x="21208" y="0"/>
                  <a:pt x="20723" y="0"/>
                </a:cubicBezTo>
                <a:lnTo>
                  <a:pt x="2785" y="0"/>
                </a:lnTo>
                <a:close/>
              </a:path>
            </a:pathLst>
          </a:custGeom>
          <a:solidFill>
            <a:srgbClr val="F2F2F2"/>
          </a:solidFill>
          <a:ln w="63500">
            <a:solidFill>
              <a:srgbClr val="FFFFFF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>
                <a:solidFill>
                  <a:srgbClr val="E4E4E3"/>
                </a:solidFill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7"/>
          </p:nvPr>
        </p:nvSpPr>
        <p:spPr>
          <a:xfrm>
            <a:off x="5861683" y="8095811"/>
            <a:ext cx="2679193" cy="83591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6000">
                <a:solidFill>
                  <a:schemeClr val="accent2">
                    <a:hueOff val="-182599"/>
                    <a:satOff val="-26284"/>
                    <a:lumOff val="-43681"/>
                  </a:schemeClr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r>
              <a:t>00.000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8"/>
          </p:nvPr>
        </p:nvSpPr>
        <p:spPr>
          <a:xfrm>
            <a:off x="5973824" y="7861269"/>
            <a:ext cx="2454911" cy="240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En 2015 se atendieron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9"/>
          </p:nvPr>
        </p:nvSpPr>
        <p:spPr>
          <a:xfrm>
            <a:off x="6132077" y="8740928"/>
            <a:ext cx="2296658" cy="2405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niños y niñas  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20"/>
          </p:nvPr>
        </p:nvSpPr>
        <p:spPr>
          <a:xfrm>
            <a:off x="10855980" y="8095811"/>
            <a:ext cx="1513333" cy="83591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6000">
                <a:solidFill>
                  <a:schemeClr val="accent2">
                    <a:hueOff val="-182599"/>
                    <a:satOff val="-26284"/>
                    <a:lumOff val="-43681"/>
                  </a:schemeClr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r>
              <a:t>000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21"/>
          </p:nvPr>
        </p:nvSpPr>
        <p:spPr>
          <a:xfrm>
            <a:off x="9433320" y="8247449"/>
            <a:ext cx="1588263" cy="5326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Colaborando con más de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22"/>
          </p:nvPr>
        </p:nvSpPr>
        <p:spPr>
          <a:xfrm>
            <a:off x="11200023" y="8740928"/>
            <a:ext cx="1057149" cy="240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entidades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23"/>
          </p:nvPr>
        </p:nvSpPr>
        <p:spPr>
          <a:xfrm>
            <a:off x="696837" y="9134585"/>
            <a:ext cx="4659418" cy="232995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Aquí va la descripción del programa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24"/>
          </p:nvPr>
        </p:nvSpPr>
        <p:spPr>
          <a:xfrm rot="586816">
            <a:off x="9631371" y="4786419"/>
            <a:ext cx="2578357" cy="2578358"/>
          </a:xfrm>
          <a:prstGeom prst="ellipse">
            <a:avLst/>
          </a:prstGeom>
          <a:solidFill>
            <a:schemeClr val="accent2">
              <a:hueOff val="-182599"/>
              <a:satOff val="-26284"/>
              <a:lumOff val="-43681"/>
            </a:schemeClr>
          </a:solidFill>
          <a:effectLst>
            <a:outerShdw blurRad="139700" dist="136587" dir="5400000" rotWithShape="0">
              <a:srgbClr val="000000">
                <a:alpha val="42523"/>
              </a:srgbClr>
            </a:outerShdw>
          </a:effectLst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solidFill>
                  <a:schemeClr val="accent2">
                    <a:hueOff val="-182599"/>
                    <a:satOff val="-26284"/>
                    <a:lumOff val="-43681"/>
                  </a:schemeClr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25"/>
          </p:nvPr>
        </p:nvSpPr>
        <p:spPr>
          <a:xfrm rot="586816">
            <a:off x="9799365" y="5612739"/>
            <a:ext cx="2251711" cy="72199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914400">
              <a:lnSpc>
                <a:spcPct val="9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pPr>
              <a:defRPr>
                <a:solidFill>
                  <a:srgbClr val="232323"/>
                </a:solidFill>
              </a:defRPr>
            </a:pPr>
            <a:r>
              <a:rPr>
                <a:solidFill>
                  <a:srgbClr val="FFFFFF"/>
                </a:solidFill>
              </a:rPr>
              <a:t>00.000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26"/>
          </p:nvPr>
        </p:nvSpPr>
        <p:spPr>
          <a:xfrm rot="586816">
            <a:off x="9787862" y="6244483"/>
            <a:ext cx="2076197" cy="61018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2000" i="1">
                <a:solidFill>
                  <a:srgbClr val="FFFFFF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pPr>
            <a:r>
              <a:t>millones de euros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2000" i="1">
                <a:solidFill>
                  <a:srgbClr val="FFFFFF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pPr>
            <a:r>
              <a:t>de inversión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27"/>
          </p:nvPr>
        </p:nvSpPr>
        <p:spPr>
          <a:xfrm rot="586816">
            <a:off x="10552864" y="5338464"/>
            <a:ext cx="904749" cy="34213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2000" i="1">
                <a:solidFill>
                  <a:srgbClr val="FFFFFF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Más de</a:t>
            </a:r>
          </a:p>
        </p:txBody>
      </p:sp>
      <p:sp>
        <p:nvSpPr>
          <p:cNvPr id="19" name="Shape 32"/>
          <p:cNvSpPr>
            <a:spLocks noGrp="1"/>
          </p:cNvSpPr>
          <p:nvPr>
            <p:ph type="sldNum" sz="quarter" idx="2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 cop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-1" y="1549393"/>
            <a:ext cx="13183417" cy="6985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4"/>
          </p:nvPr>
        </p:nvSpPr>
        <p:spPr>
          <a:xfrm>
            <a:off x="0" y="8567501"/>
            <a:ext cx="6502401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/>
            </a:pPr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5"/>
          </p:nvPr>
        </p:nvSpPr>
        <p:spPr>
          <a:xfrm>
            <a:off x="6502400" y="8567501"/>
            <a:ext cx="6502401" cy="1"/>
          </a:xfrm>
          <a:prstGeom prst="line">
            <a:avLst/>
          </a:prstGeom>
          <a:ln w="76200">
            <a:solidFill>
              <a:srgbClr val="C61332"/>
            </a:solidFill>
          </a:ln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/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6"/>
          </p:nvPr>
        </p:nvSpPr>
        <p:spPr>
          <a:xfrm>
            <a:off x="0" y="717722"/>
            <a:ext cx="13795177" cy="874120"/>
          </a:xfrm>
          <a:prstGeom prst="rect">
            <a:avLst/>
          </a:prstGeom>
          <a:solidFill>
            <a:schemeClr val="accent2">
              <a:hueOff val="-182599"/>
              <a:satOff val="-26284"/>
              <a:lumOff val="-43681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7"/>
          </p:nvPr>
        </p:nvSpPr>
        <p:spPr>
          <a:xfrm>
            <a:off x="698500" y="914244"/>
            <a:ext cx="5263389" cy="4810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lvl1pPr>
          </a:lstStyle>
          <a:p>
            <a:r>
              <a:t>Nombre del Programa</a:t>
            </a:r>
          </a:p>
        </p:txBody>
      </p:sp>
      <p:pic>
        <p:nvPicPr>
          <p:cNvPr id="172" name="Logo OS La Caix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8938910"/>
            <a:ext cx="3434159" cy="49408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32"/>
          <p:cNvSpPr>
            <a:spLocks noGrp="1"/>
          </p:cNvSpPr>
          <p:nvPr>
            <p:ph type="sldNum" sz="quarter" idx="2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sz="quarter" idx="13"/>
          </p:nvPr>
        </p:nvSpPr>
        <p:spPr>
          <a:xfrm>
            <a:off x="5651329" y="7430678"/>
            <a:ext cx="3370661" cy="1847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789"/>
                </a:moveTo>
                <a:lnTo>
                  <a:pt x="0" y="1811"/>
                </a:lnTo>
                <a:cubicBezTo>
                  <a:pt x="0" y="811"/>
                  <a:pt x="444" y="0"/>
                  <a:pt x="992" y="0"/>
                </a:cubicBezTo>
                <a:lnTo>
                  <a:pt x="20608" y="0"/>
                </a:lnTo>
                <a:cubicBezTo>
                  <a:pt x="21156" y="0"/>
                  <a:pt x="21600" y="811"/>
                  <a:pt x="21600" y="1811"/>
                </a:cubicBezTo>
                <a:lnTo>
                  <a:pt x="21600" y="19789"/>
                </a:lnTo>
                <a:cubicBezTo>
                  <a:pt x="21600" y="20789"/>
                  <a:pt x="21156" y="21600"/>
                  <a:pt x="20608" y="21600"/>
                </a:cubicBezTo>
                <a:lnTo>
                  <a:pt x="992" y="21600"/>
                </a:lnTo>
                <a:cubicBezTo>
                  <a:pt x="444" y="21600"/>
                  <a:pt x="0" y="20789"/>
                  <a:pt x="0" y="19789"/>
                </a:cubicBezTo>
                <a:close/>
              </a:path>
            </a:pathLst>
          </a:custGeom>
          <a:solidFill>
            <a:srgbClr val="E4E4E3"/>
          </a:solidFill>
          <a:ln w="63500">
            <a:solidFill>
              <a:srgbClr val="FFFFFF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>
                <a:solidFill>
                  <a:srgbClr val="E4E4E3"/>
                </a:solidFill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4"/>
          </p:nvPr>
        </p:nvSpPr>
        <p:spPr>
          <a:xfrm>
            <a:off x="8792703" y="7430678"/>
            <a:ext cx="3813176" cy="1847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85" y="0"/>
                </a:moveTo>
                <a:cubicBezTo>
                  <a:pt x="2301" y="0"/>
                  <a:pt x="1909" y="810"/>
                  <a:pt x="1909" y="1810"/>
                </a:cubicBezTo>
                <a:lnTo>
                  <a:pt x="1909" y="8427"/>
                </a:lnTo>
                <a:lnTo>
                  <a:pt x="0" y="10997"/>
                </a:lnTo>
                <a:lnTo>
                  <a:pt x="1909" y="13563"/>
                </a:lnTo>
                <a:lnTo>
                  <a:pt x="1909" y="19786"/>
                </a:lnTo>
                <a:cubicBezTo>
                  <a:pt x="1909" y="20786"/>
                  <a:pt x="2301" y="21600"/>
                  <a:pt x="2785" y="21600"/>
                </a:cubicBezTo>
                <a:lnTo>
                  <a:pt x="20723" y="21600"/>
                </a:lnTo>
                <a:cubicBezTo>
                  <a:pt x="21208" y="21600"/>
                  <a:pt x="21600" y="20786"/>
                  <a:pt x="21600" y="19786"/>
                </a:cubicBezTo>
                <a:lnTo>
                  <a:pt x="21600" y="1810"/>
                </a:lnTo>
                <a:cubicBezTo>
                  <a:pt x="21600" y="810"/>
                  <a:pt x="21208" y="0"/>
                  <a:pt x="20723" y="0"/>
                </a:cubicBezTo>
                <a:lnTo>
                  <a:pt x="2785" y="0"/>
                </a:lnTo>
                <a:close/>
              </a:path>
            </a:pathLst>
          </a:custGeom>
          <a:solidFill>
            <a:srgbClr val="E4E4E3"/>
          </a:solidFill>
          <a:ln w="63500">
            <a:solidFill>
              <a:srgbClr val="FFFFFF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>
                <a:solidFill>
                  <a:srgbClr val="E4E4E3"/>
                </a:solidFill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5"/>
          </p:nvPr>
        </p:nvSpPr>
        <p:spPr>
          <a:xfrm>
            <a:off x="5861683" y="7999882"/>
            <a:ext cx="2679193" cy="83591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6000">
                <a:solidFill>
                  <a:srgbClr val="C61332"/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pPr>
              <a:defRPr>
                <a:solidFill>
                  <a:srgbClr val="232323"/>
                </a:solidFill>
              </a:defRPr>
            </a:pPr>
            <a:r>
              <a:rPr>
                <a:solidFill>
                  <a:srgbClr val="C61332"/>
                </a:solidFill>
              </a:rPr>
              <a:t>00.000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6"/>
          </p:nvPr>
        </p:nvSpPr>
        <p:spPr>
          <a:xfrm>
            <a:off x="5973824" y="7765340"/>
            <a:ext cx="2454911" cy="240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En 2015 se atendieron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7"/>
          </p:nvPr>
        </p:nvSpPr>
        <p:spPr>
          <a:xfrm>
            <a:off x="6358273" y="8715528"/>
            <a:ext cx="2070462" cy="2405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niños y niñas  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8"/>
          </p:nvPr>
        </p:nvSpPr>
        <p:spPr>
          <a:xfrm>
            <a:off x="10855980" y="7999882"/>
            <a:ext cx="1513333" cy="83591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6000">
                <a:solidFill>
                  <a:srgbClr val="C61332"/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pPr>
              <a:defRPr>
                <a:solidFill>
                  <a:srgbClr val="232323"/>
                </a:solidFill>
              </a:defRPr>
            </a:pPr>
            <a:r>
              <a:rPr>
                <a:solidFill>
                  <a:srgbClr val="C61332"/>
                </a:solidFill>
              </a:rPr>
              <a:t>000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9"/>
          </p:nvPr>
        </p:nvSpPr>
        <p:spPr>
          <a:xfrm>
            <a:off x="9433320" y="8151520"/>
            <a:ext cx="1588263" cy="5326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Colaborando con más de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quarter" idx="20"/>
          </p:nvPr>
        </p:nvSpPr>
        <p:spPr>
          <a:xfrm>
            <a:off x="11200023" y="8715528"/>
            <a:ext cx="1057149" cy="240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entidades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sz="quarter" idx="21"/>
          </p:nvPr>
        </p:nvSpPr>
        <p:spPr>
          <a:xfrm>
            <a:off x="696837" y="8962415"/>
            <a:ext cx="4659418" cy="240539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Aquí va la descripción del programa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pic" idx="22"/>
          </p:nvPr>
        </p:nvSpPr>
        <p:spPr>
          <a:xfrm>
            <a:off x="430670" y="1198798"/>
            <a:ext cx="12143626" cy="48819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430670" y="1173398"/>
            <a:ext cx="6071731" cy="1"/>
          </a:xfrm>
          <a:prstGeom prst="line">
            <a:avLst/>
          </a:prstGeom>
          <a:ln w="76200">
            <a:solidFill>
              <a:srgbClr val="FDE7DD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91" name="Shape 191"/>
          <p:cNvSpPr/>
          <p:nvPr/>
        </p:nvSpPr>
        <p:spPr>
          <a:xfrm>
            <a:off x="6502400" y="1173398"/>
            <a:ext cx="6071729" cy="1"/>
          </a:xfrm>
          <a:prstGeom prst="line">
            <a:avLst/>
          </a:prstGeom>
          <a:ln w="76200">
            <a:solidFill>
              <a:srgbClr val="C61332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92" name="Shape 192"/>
          <p:cNvSpPr/>
          <p:nvPr/>
        </p:nvSpPr>
        <p:spPr>
          <a:xfrm>
            <a:off x="430670" y="6075598"/>
            <a:ext cx="12143460" cy="874120"/>
          </a:xfrm>
          <a:prstGeom prst="rect">
            <a:avLst/>
          </a:prstGeom>
          <a:solidFill>
            <a:schemeClr val="accent2">
              <a:hueOff val="-182599"/>
              <a:satOff val="-26284"/>
              <a:lumOff val="-4368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pPr>
            <a:endParaRPr dirty="0"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23"/>
          </p:nvPr>
        </p:nvSpPr>
        <p:spPr>
          <a:xfrm>
            <a:off x="696837" y="6297519"/>
            <a:ext cx="5263389" cy="48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lvl1pPr>
          </a:lstStyle>
          <a:p>
            <a:r>
              <a:t>Nombre del Programa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24"/>
          </p:nvPr>
        </p:nvSpPr>
        <p:spPr>
          <a:xfrm rot="586816">
            <a:off x="9631371" y="4786419"/>
            <a:ext cx="2578357" cy="2578358"/>
          </a:xfrm>
          <a:prstGeom prst="ellipse">
            <a:avLst/>
          </a:prstGeom>
          <a:solidFill>
            <a:schemeClr val="accent2">
              <a:hueOff val="-182599"/>
              <a:satOff val="-26284"/>
              <a:lumOff val="-43681"/>
            </a:schemeClr>
          </a:solidFill>
          <a:effectLst>
            <a:outerShdw blurRad="139700" dist="136587" dir="5400000" rotWithShape="0">
              <a:srgbClr val="000000">
                <a:alpha val="42523"/>
              </a:srgbClr>
            </a:outerShdw>
          </a:effectLst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solidFill>
                  <a:schemeClr val="accent2">
                    <a:hueOff val="-182599"/>
                    <a:satOff val="-26284"/>
                    <a:lumOff val="-43681"/>
                  </a:schemeClr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pPr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25"/>
          </p:nvPr>
        </p:nvSpPr>
        <p:spPr>
          <a:xfrm rot="586816">
            <a:off x="9799365" y="5612739"/>
            <a:ext cx="2251711" cy="72199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914400">
              <a:lnSpc>
                <a:spcPct val="9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pPr>
              <a:defRPr>
                <a:solidFill>
                  <a:srgbClr val="232323"/>
                </a:solidFill>
              </a:defRPr>
            </a:pPr>
            <a:r>
              <a:rPr>
                <a:solidFill>
                  <a:srgbClr val="FFFFFF"/>
                </a:solidFill>
              </a:rPr>
              <a:t>00.000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quarter" idx="26"/>
          </p:nvPr>
        </p:nvSpPr>
        <p:spPr>
          <a:xfrm rot="586816">
            <a:off x="9787862" y="6244483"/>
            <a:ext cx="2076197" cy="610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2000" i="1">
                <a:solidFill>
                  <a:srgbClr val="FFFFFF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pPr>
            <a:r>
              <a:t>millones de euros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2000" i="1">
                <a:solidFill>
                  <a:srgbClr val="FFFFFF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pPr>
            <a:r>
              <a:t>de inversión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sz="quarter" idx="27"/>
          </p:nvPr>
        </p:nvSpPr>
        <p:spPr>
          <a:xfrm rot="586816">
            <a:off x="10552864" y="5338464"/>
            <a:ext cx="904749" cy="34213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2000" i="1">
                <a:solidFill>
                  <a:srgbClr val="FFFFFF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Más de</a:t>
            </a:r>
          </a:p>
        </p:txBody>
      </p:sp>
      <p:sp>
        <p:nvSpPr>
          <p:cNvPr id="23" name="Shape 32"/>
          <p:cNvSpPr>
            <a:spLocks noGrp="1"/>
          </p:cNvSpPr>
          <p:nvPr>
            <p:ph type="sldNum" sz="quarter" idx="2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 cop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sz="quarter" idx="13"/>
          </p:nvPr>
        </p:nvSpPr>
        <p:spPr>
          <a:xfrm>
            <a:off x="696837" y="8962415"/>
            <a:ext cx="4659418" cy="240539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Aquí va la descripción del programa</a:t>
            </a:r>
          </a:p>
        </p:txBody>
      </p:sp>
      <p:sp>
        <p:nvSpPr>
          <p:cNvPr id="207" name="Shape 207"/>
          <p:cNvSpPr>
            <a:spLocks noGrp="1"/>
          </p:cNvSpPr>
          <p:nvPr>
            <p:ph type="pic" idx="14"/>
          </p:nvPr>
        </p:nvSpPr>
        <p:spPr>
          <a:xfrm>
            <a:off x="430670" y="1198798"/>
            <a:ext cx="12143626" cy="48819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08" name="Shape 208"/>
          <p:cNvSpPr/>
          <p:nvPr/>
        </p:nvSpPr>
        <p:spPr>
          <a:xfrm>
            <a:off x="430670" y="1173398"/>
            <a:ext cx="6071731" cy="1"/>
          </a:xfrm>
          <a:prstGeom prst="line">
            <a:avLst/>
          </a:prstGeom>
          <a:ln w="76200">
            <a:solidFill>
              <a:srgbClr val="FDE7DD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209" name="Shape 209"/>
          <p:cNvSpPr/>
          <p:nvPr/>
        </p:nvSpPr>
        <p:spPr>
          <a:xfrm>
            <a:off x="6502400" y="1173398"/>
            <a:ext cx="6071729" cy="1"/>
          </a:xfrm>
          <a:prstGeom prst="line">
            <a:avLst/>
          </a:prstGeom>
          <a:ln w="76200">
            <a:solidFill>
              <a:srgbClr val="C61332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2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210" name="Shape 210"/>
          <p:cNvSpPr/>
          <p:nvPr/>
        </p:nvSpPr>
        <p:spPr>
          <a:xfrm>
            <a:off x="430670" y="6075598"/>
            <a:ext cx="12143460" cy="874120"/>
          </a:xfrm>
          <a:prstGeom prst="rect">
            <a:avLst/>
          </a:prstGeom>
          <a:solidFill>
            <a:schemeClr val="accent2">
              <a:hueOff val="-182599"/>
              <a:satOff val="-26284"/>
              <a:lumOff val="-4368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pPr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5"/>
          </p:nvPr>
        </p:nvSpPr>
        <p:spPr>
          <a:xfrm>
            <a:off x="696837" y="6297519"/>
            <a:ext cx="5263389" cy="48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defRPr>
            </a:lvl1pPr>
          </a:lstStyle>
          <a:p>
            <a:r>
              <a:t>Nombre del Programa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6"/>
          </p:nvPr>
        </p:nvSpPr>
        <p:spPr>
          <a:xfrm>
            <a:off x="7311961" y="7430678"/>
            <a:ext cx="5230417" cy="1847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789"/>
                </a:moveTo>
                <a:lnTo>
                  <a:pt x="0" y="1811"/>
                </a:lnTo>
                <a:cubicBezTo>
                  <a:pt x="0" y="811"/>
                  <a:pt x="286" y="0"/>
                  <a:pt x="640" y="0"/>
                </a:cubicBezTo>
                <a:lnTo>
                  <a:pt x="20960" y="0"/>
                </a:lnTo>
                <a:cubicBezTo>
                  <a:pt x="21314" y="0"/>
                  <a:pt x="21600" y="811"/>
                  <a:pt x="21600" y="1811"/>
                </a:cubicBezTo>
                <a:lnTo>
                  <a:pt x="21600" y="19789"/>
                </a:lnTo>
                <a:cubicBezTo>
                  <a:pt x="21600" y="20789"/>
                  <a:pt x="21314" y="21600"/>
                  <a:pt x="20960" y="21600"/>
                </a:cubicBezTo>
                <a:lnTo>
                  <a:pt x="640" y="21600"/>
                </a:lnTo>
                <a:cubicBezTo>
                  <a:pt x="286" y="21600"/>
                  <a:pt x="0" y="20789"/>
                  <a:pt x="0" y="19789"/>
                </a:cubicBezTo>
                <a:close/>
              </a:path>
            </a:pathLst>
          </a:custGeom>
          <a:solidFill>
            <a:srgbClr val="E4E4E3"/>
          </a:solidFill>
          <a:ln w="63500">
            <a:solidFill>
              <a:srgbClr val="FFFFFF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27093" tIns="27093" rIns="27093" bIns="27093">
            <a:noAutofit/>
          </a:bodyPr>
          <a:lstStyle/>
          <a:p>
            <a:pPr marL="0" indent="0" algn="ctr" defTabSz="587022">
              <a:spcBef>
                <a:spcPts val="0"/>
              </a:spcBef>
              <a:buSzTx/>
              <a:buNone/>
              <a:defRPr sz="2200">
                <a:solidFill>
                  <a:srgbClr val="E4E4E3"/>
                </a:solidFill>
              </a:defRPr>
            </a:pPr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7"/>
          </p:nvPr>
        </p:nvSpPr>
        <p:spPr>
          <a:xfrm>
            <a:off x="7585309" y="7914285"/>
            <a:ext cx="3903346" cy="101314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7500">
                <a:solidFill>
                  <a:srgbClr val="C61332"/>
                </a:solidFill>
                <a:latin typeface="La Caixa Frutiger 76 Black Italic"/>
                <a:ea typeface="La Caixa Frutiger 76 Black Italic"/>
                <a:cs typeface="La Caixa Frutiger 76 Black Italic"/>
                <a:sym typeface="La Caixa Frutiger 76 Black Italic"/>
              </a:defRPr>
            </a:lvl1pPr>
          </a:lstStyle>
          <a:p>
            <a:pPr>
              <a:defRPr>
                <a:solidFill>
                  <a:srgbClr val="232323"/>
                </a:solidFill>
              </a:defRPr>
            </a:pPr>
            <a:r>
              <a:rPr>
                <a:solidFill>
                  <a:srgbClr val="C61332"/>
                </a:solidFill>
              </a:rPr>
              <a:t>000.000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8"/>
          </p:nvPr>
        </p:nvSpPr>
        <p:spPr>
          <a:xfrm>
            <a:off x="7731359" y="7673747"/>
            <a:ext cx="873761" cy="240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Más de 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9"/>
          </p:nvPr>
        </p:nvSpPr>
        <p:spPr>
          <a:xfrm>
            <a:off x="9927170" y="8807158"/>
            <a:ext cx="2070461" cy="2405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 defTabSz="914400">
              <a:spcBef>
                <a:spcPts val="0"/>
              </a:spcBef>
              <a:buSzTx/>
              <a:buNone/>
              <a:defRPr sz="2000" i="1">
                <a:solidFill>
                  <a:srgbClr val="4C4C4C"/>
                </a:solidFill>
                <a:latin typeface="La Caixa Frutiger 45 Light"/>
                <a:ea typeface="La Caixa Frutiger 45 Light"/>
                <a:cs typeface="La Caixa Frutiger 45 Light"/>
                <a:sym typeface="La Caixa Frutiger 45 Light"/>
              </a:defRPr>
            </a:lvl1pPr>
          </a:lstStyle>
          <a:p>
            <a:r>
              <a:t>voluntarios</a:t>
            </a:r>
          </a:p>
        </p:txBody>
      </p:sp>
      <p:sp>
        <p:nvSpPr>
          <p:cNvPr id="16" name="Shape 32"/>
          <p:cNvSpPr>
            <a:spLocks noGrp="1"/>
          </p:cNvSpPr>
          <p:nvPr>
            <p:ph type="sldNum" sz="quarter" idx="2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53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LC imagen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/>
          <p:cNvSpPr>
            <a:spLocks noGrp="1"/>
          </p:cNvSpPr>
          <p:nvPr>
            <p:ph type="pic" sz="quarter" idx="10"/>
          </p:nvPr>
        </p:nvSpPr>
        <p:spPr>
          <a:xfrm>
            <a:off x="303145" y="1710920"/>
            <a:ext cx="12377995" cy="539131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a-ES" noProof="0"/>
              <a:t>Feu clic a la icona per afegir una imatge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426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32"/>
          <p:cNvSpPr>
            <a:spLocks noGrp="1"/>
          </p:cNvSpPr>
          <p:nvPr>
            <p:ph type="sldNum" sz="quarter" idx="4"/>
          </p:nvPr>
        </p:nvSpPr>
        <p:spPr>
          <a:xfrm>
            <a:off x="12196715" y="9251950"/>
            <a:ext cx="386324" cy="287258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 Caixa Frutiger 45 Light" charset="0"/>
                <a:ea typeface="La Caixa Frutiger 45 Light" charset="0"/>
                <a:cs typeface="La Caixa Frutiger 45 Light" charset="0"/>
              </a:defRPr>
            </a:lvl1pPr>
          </a:lstStyle>
          <a:p>
            <a:fld id="{86CB4B4D-7CA3-9044-876B-883B54F8677D}" type="slidenum">
              <a:rPr lang="tr-TR" smtClean="0"/>
              <a:pPr/>
              <a:t>‹Nº›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718" y="443148"/>
            <a:ext cx="2627976" cy="51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8" r:id="rId5"/>
    <p:sldLayoutId id="2147483659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54"/>
          <p:cNvCxnSpPr>
            <a:cxnSpLocks noChangeShapeType="1"/>
          </p:cNvCxnSpPr>
          <p:nvPr/>
        </p:nvCxnSpPr>
        <p:spPr bwMode="auto">
          <a:xfrm rot="10800000">
            <a:off x="304800" y="9225280"/>
            <a:ext cx="12399716" cy="225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2D2D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Marcador de número de diapositiva 8"/>
          <p:cNvSpPr txBox="1">
            <a:spLocks/>
          </p:cNvSpPr>
          <p:nvPr/>
        </p:nvSpPr>
        <p:spPr>
          <a:xfrm>
            <a:off x="10135165" y="9204961"/>
            <a:ext cx="2709333" cy="325120"/>
          </a:xfrm>
          <a:prstGeom prst="rect">
            <a:avLst/>
          </a:prstGeom>
          <a:noFill/>
          <a:ln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1300460" fontAlgn="base">
              <a:spcBef>
                <a:spcPct val="0"/>
              </a:spcBef>
              <a:spcAft>
                <a:spcPct val="0"/>
              </a:spcAft>
              <a:defRPr/>
            </a:pPr>
            <a:fld id="{5E68587C-C35F-4C61-8CAD-F319D65729A5}" type="slidenum">
              <a:rPr lang="es-ES_tradnl" altLang="es-ES" sz="996" kern="1200" smtClean="0">
                <a:solidFill>
                  <a:srgbClr val="7F7F7F"/>
                </a:solidFill>
                <a:cs typeface="Arial" panose="020B0604020202020204" pitchFamily="34" charset="0"/>
              </a:rPr>
              <a:pPr algn="r" defTabSz="13004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altLang="es-ES" sz="996" kern="1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126"/>
          <p:cNvSpPr>
            <a:spLocks noChangeArrowheads="1"/>
          </p:cNvSpPr>
          <p:nvPr/>
        </p:nvSpPr>
        <p:spPr bwMode="auto">
          <a:xfrm>
            <a:off x="5391574" y="9200446"/>
            <a:ext cx="7166187" cy="553155"/>
          </a:xfrm>
          <a:prstGeom prst="rect">
            <a:avLst/>
          </a:prstGeom>
          <a:noFill/>
          <a:ln>
            <a:noFill/>
          </a:ln>
          <a:extLst/>
        </p:spPr>
        <p:txBody>
          <a:bodyPr lIns="129513" tIns="64768" rIns="129513" bIns="64768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996" b="1" i="1" kern="1200" dirty="0">
                <a:solidFill>
                  <a:srgbClr val="7F7F7F"/>
                </a:solidFill>
                <a:cs typeface="Times New Roman" panose="02020603050405020304" pitchFamily="18" charset="0"/>
              </a:rPr>
              <a:t>© Fundación Bancaria ”la Caixa”, Barcelona, 2016. Documento confidencial de uso exclusivamente interno.</a:t>
            </a:r>
            <a:r>
              <a:rPr lang="es-ES" altLang="es-ES" sz="996" i="1" kern="1200" dirty="0">
                <a:solidFill>
                  <a:srgbClr val="7F7F7F"/>
                </a:solidFill>
                <a:cs typeface="Times New Roman" panose="02020603050405020304" pitchFamily="18" charset="0"/>
              </a:rPr>
              <a:t> </a:t>
            </a:r>
          </a:p>
          <a:p>
            <a:pPr algn="r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996" i="1" kern="1200" dirty="0">
                <a:solidFill>
                  <a:srgbClr val="7F7F7F"/>
                </a:solidFill>
                <a:cs typeface="Times New Roman" panose="02020603050405020304" pitchFamily="18" charset="0"/>
              </a:rPr>
              <a:t>Se prohíbe su reproducción y comunicación o acceso a terceros no autorizados.</a:t>
            </a:r>
            <a:endParaRPr lang="es-ES_tradnl" altLang="es-ES" sz="996" i="1" kern="1200" dirty="0">
              <a:solidFill>
                <a:srgbClr val="7F7F7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2" y="243840"/>
            <a:ext cx="3700497" cy="3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AutoShape 54"/>
          <p:cNvCxnSpPr>
            <a:cxnSpLocks noChangeShapeType="1"/>
          </p:cNvCxnSpPr>
          <p:nvPr/>
        </p:nvCxnSpPr>
        <p:spPr bwMode="auto">
          <a:xfrm rot="10800000" flipV="1">
            <a:off x="4152334" y="691976"/>
            <a:ext cx="8552343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/>
        </p:spPr>
      </p:cxnSp>
      <p:cxnSp>
        <p:nvCxnSpPr>
          <p:cNvPr id="20" name="AutoShape 54"/>
          <p:cNvCxnSpPr>
            <a:cxnSpLocks noChangeShapeType="1"/>
          </p:cNvCxnSpPr>
          <p:nvPr/>
        </p:nvCxnSpPr>
        <p:spPr bwMode="auto">
          <a:xfrm rot="10800000" flipV="1">
            <a:off x="302542" y="690880"/>
            <a:ext cx="3738880" cy="0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</p:cxnSp>
      <p:sp>
        <p:nvSpPr>
          <p:cNvPr id="9" name="Rectangle 126"/>
          <p:cNvSpPr>
            <a:spLocks noChangeArrowheads="1"/>
          </p:cNvSpPr>
          <p:nvPr userDrawn="1"/>
        </p:nvSpPr>
        <p:spPr bwMode="auto">
          <a:xfrm>
            <a:off x="187397" y="9189155"/>
            <a:ext cx="4427502" cy="288996"/>
          </a:xfrm>
          <a:prstGeom prst="rect">
            <a:avLst/>
          </a:prstGeom>
          <a:noFill/>
          <a:ln>
            <a:noFill/>
          </a:ln>
          <a:extLst/>
        </p:spPr>
        <p:txBody>
          <a:bodyPr lIns="129513" tIns="64768" rIns="129513" bIns="64768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defTabSz="1300460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996" b="1" i="1" kern="1200" dirty="0">
                <a:solidFill>
                  <a:srgbClr val="7F7F7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EFQM – Modelo de Centro y Gestor Territorial</a:t>
            </a:r>
          </a:p>
          <a:p>
            <a:pPr algn="l" defTabSz="1300460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996" i="1" kern="1200" dirty="0">
                <a:solidFill>
                  <a:srgbClr val="7F7F7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18335 – Área de Territorio y Centros</a:t>
            </a:r>
          </a:p>
        </p:txBody>
      </p:sp>
    </p:spTree>
    <p:extLst>
      <p:ext uri="{BB962C8B-B14F-4D97-AF65-F5344CB8AC3E}">
        <p14:creationId xmlns:p14="http://schemas.microsoft.com/office/powerpoint/2010/main" val="8123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650230" rtl="0" eaLnBrk="0" fontAlgn="base" hangingPunct="0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2pPr>
      <a:lvl3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3pPr>
      <a:lvl4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4pPr>
      <a:lvl5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5pPr>
      <a:lvl6pPr marL="65023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6pPr>
      <a:lvl7pPr marL="130046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7pPr>
      <a:lvl8pPr marL="195069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8pPr>
      <a:lvl9pPr marL="2600919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/>
          <p:cNvCxnSpPr/>
          <p:nvPr/>
        </p:nvCxnSpPr>
        <p:spPr>
          <a:xfrm>
            <a:off x="1640703" y="4143533"/>
            <a:ext cx="9784584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47"/>
          <p:cNvSpPr>
            <a:spLocks noGrp="1"/>
          </p:cNvSpPr>
          <p:nvPr>
            <p:ph type="body" idx="15"/>
          </p:nvPr>
        </p:nvSpPr>
        <p:spPr>
          <a:xfrm>
            <a:off x="3476722" y="2917707"/>
            <a:ext cx="7948565" cy="1015663"/>
          </a:xfrm>
          <a:prstGeom prst="rect">
            <a:avLst/>
          </a:prstGeom>
        </p:spPr>
        <p:txBody>
          <a:bodyPr/>
          <a:lstStyle/>
          <a:p>
            <a:r>
              <a:rPr lang="es-ES_tradnl" sz="66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G</a:t>
            </a:r>
            <a:r>
              <a:rPr lang="es-ES_tradnl" sz="44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ESTIO</a:t>
            </a:r>
            <a:r>
              <a:rPr lang="es-ES_tradnl" sz="66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N</a:t>
            </a:r>
            <a:r>
              <a:rPr lang="es-ES_tradnl" sz="44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ANDO EM</a:t>
            </a:r>
            <a:r>
              <a:rPr lang="es-ES_tradnl" sz="66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O</a:t>
            </a:r>
            <a:r>
              <a:rPr lang="es-ES_tradnl" sz="44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CIONE</a:t>
            </a:r>
            <a:r>
              <a:rPr lang="es-ES_tradnl" sz="66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S</a:t>
            </a:r>
            <a:endParaRPr lang="es-ES_tradnl" sz="66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Aharoni" panose="02010803020104030203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-1935840" y="2337930"/>
            <a:ext cx="3576543" cy="368150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3" y="2292675"/>
            <a:ext cx="2265729" cy="2265729"/>
          </a:xfrm>
          <a:prstGeom prst="rect">
            <a:avLst/>
          </a:prstGeom>
        </p:spPr>
      </p:pic>
      <p:pic>
        <p:nvPicPr>
          <p:cNvPr id="2050" name="Picture 2" descr="C:\Users\U0D01062\AppData\Local\Microsoft\Windows\Temporary Internet Files\Content.Outlook\J0FXJ8ZU\IMG-20180429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319" y="5931853"/>
            <a:ext cx="7320986" cy="4122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0D01062\AppData\Local\Microsoft\Windows\Temporary Internet Files\Content.Outlook\J0FXJ8ZU\FB_IMG_1525335105126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837" y="79005"/>
            <a:ext cx="2810899" cy="22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8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7"/>
          <p:cNvSpPr>
            <a:spLocks noGrp="1"/>
          </p:cNvSpPr>
          <p:nvPr>
            <p:ph type="body" idx="15"/>
          </p:nvPr>
        </p:nvSpPr>
        <p:spPr>
          <a:xfrm>
            <a:off x="2187034" y="1291161"/>
            <a:ext cx="125034" cy="538609"/>
          </a:xfrm>
          <a:prstGeom prst="rect">
            <a:avLst/>
          </a:prstGeom>
        </p:spPr>
        <p:txBody>
          <a:bodyPr/>
          <a:lstStyle/>
          <a:p>
            <a:r>
              <a:rPr lang="ca-ES" sz="3500" cap="all" dirty="0" smtClean="0">
                <a:solidFill>
                  <a:srgbClr val="00B0F0"/>
                </a:solidFill>
                <a:latin typeface="La Caixa Frutiger 45 Light" charset="0"/>
                <a:ea typeface="La Caixa Frutiger 45 Light" charset="0"/>
                <a:cs typeface="La Caixa Frutiger 45 Light" charset="0"/>
              </a:rPr>
              <a:t> </a:t>
            </a:r>
            <a:endParaRPr lang="ca-ES" sz="3500" cap="all" dirty="0">
              <a:solidFill>
                <a:srgbClr val="00B0F0"/>
              </a:solidFill>
              <a:latin typeface="La Caixa Frutiger 45 Light" charset="0"/>
              <a:ea typeface="La Caixa Frutiger 45 Light" charset="0"/>
              <a:cs typeface="La Caixa Frutiger 45 Light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640703" y="1957513"/>
            <a:ext cx="6303147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48"/>
          <p:cNvSpPr/>
          <p:nvPr/>
        </p:nvSpPr>
        <p:spPr>
          <a:xfrm>
            <a:off x="2157149" y="2225195"/>
            <a:ext cx="9442711" cy="664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endParaRPr lang="es-ES" sz="2400" dirty="0" smtClean="0"/>
          </a:p>
          <a:p>
            <a:r>
              <a:rPr lang="es-ES" sz="4400" b="1" dirty="0" smtClean="0"/>
              <a:t>P</a:t>
            </a:r>
            <a:r>
              <a:rPr lang="es-ES" sz="3600" b="1" dirty="0" smtClean="0"/>
              <a:t>UNTOS CLAVES</a:t>
            </a:r>
          </a:p>
          <a:p>
            <a:r>
              <a:rPr lang="es-ES" sz="4000" b="1" dirty="0" smtClean="0"/>
              <a:t>E</a:t>
            </a:r>
            <a:r>
              <a:rPr lang="es-ES" sz="2400" b="1" dirty="0" smtClean="0"/>
              <a:t>l </a:t>
            </a:r>
            <a:r>
              <a:rPr lang="es-ES" sz="2400" b="1" dirty="0"/>
              <a:t>trabajo en grupo en todas las fases del </a:t>
            </a:r>
            <a:r>
              <a:rPr lang="es-ES" sz="2400" b="1" dirty="0" smtClean="0"/>
              <a:t>proyecto</a:t>
            </a:r>
          </a:p>
          <a:p>
            <a:r>
              <a:rPr lang="es-ES" sz="2400" b="1" dirty="0" smtClean="0"/>
              <a:t>     </a:t>
            </a:r>
            <a:r>
              <a:rPr lang="es-ES" sz="4000" b="1" dirty="0" smtClean="0"/>
              <a:t>L</a:t>
            </a:r>
            <a:r>
              <a:rPr lang="es-ES" sz="2400" b="1" dirty="0" smtClean="0"/>
              <a:t>a </a:t>
            </a:r>
            <a:r>
              <a:rPr lang="es-ES" sz="2400" b="1" dirty="0"/>
              <a:t>expresión de las emociones y la gestión de las mismas en grupo e </a:t>
            </a:r>
            <a:r>
              <a:rPr lang="es-ES" sz="2400" b="1" dirty="0" smtClean="0"/>
              <a:t>individualmente</a:t>
            </a:r>
            <a:endParaRPr lang="es-ES" sz="2400" b="1" dirty="0"/>
          </a:p>
          <a:p>
            <a:r>
              <a:rPr lang="en-US" sz="2400" b="1" dirty="0"/>
              <a:t> </a:t>
            </a:r>
            <a:endParaRPr lang="en-US" sz="2400" b="1" dirty="0" smtClean="0"/>
          </a:p>
          <a:p>
            <a:endParaRPr lang="es-ES" sz="2400" b="1" dirty="0"/>
          </a:p>
          <a:p>
            <a:r>
              <a:rPr lang="es-ES" sz="4400" b="1" dirty="0" smtClean="0"/>
              <a:t>P</a:t>
            </a:r>
            <a:r>
              <a:rPr lang="es-ES" sz="3600" b="1" dirty="0" smtClean="0"/>
              <a:t>RÓXIMA PARADA</a:t>
            </a:r>
          </a:p>
          <a:p>
            <a:r>
              <a:rPr lang="es-ES" sz="4000" b="1" dirty="0" smtClean="0"/>
              <a:t>C</a:t>
            </a:r>
            <a:r>
              <a:rPr lang="es-ES" sz="2400" b="1" dirty="0" smtClean="0"/>
              <a:t>onsolidar </a:t>
            </a:r>
            <a:r>
              <a:rPr lang="es-ES" sz="2400" b="1" dirty="0"/>
              <a:t>el grupo y sus relaciones </a:t>
            </a:r>
            <a:r>
              <a:rPr lang="es-ES" sz="2400" b="1" dirty="0" smtClean="0"/>
              <a:t>internas</a:t>
            </a:r>
          </a:p>
          <a:p>
            <a:r>
              <a:rPr lang="es-ES" sz="4000" b="1" dirty="0" smtClean="0"/>
              <a:t>      A</a:t>
            </a:r>
            <a:r>
              <a:rPr lang="es-ES" sz="2400" b="1" dirty="0" smtClean="0"/>
              <a:t>prender </a:t>
            </a:r>
            <a:r>
              <a:rPr lang="es-ES" sz="2400" b="1" dirty="0"/>
              <a:t>poco a poco a autoevaluar nuestro reconocimiento y comprensión de las </a:t>
            </a:r>
            <a:r>
              <a:rPr lang="es-ES" sz="2400" b="1" dirty="0" smtClean="0"/>
              <a:t>emociones</a:t>
            </a:r>
            <a:endParaRPr lang="es-ES" sz="2400" b="1" dirty="0"/>
          </a:p>
          <a:p>
            <a:r>
              <a:rPr lang="es-ES" sz="4000" b="1" dirty="0"/>
              <a:t>C</a:t>
            </a:r>
            <a:r>
              <a:rPr lang="es-ES" sz="2400" b="1" dirty="0"/>
              <a:t>onseguir nuevos espacios. De ser posible un espacio </a:t>
            </a:r>
            <a:r>
              <a:rPr lang="es-ES" sz="2400" b="1" dirty="0" smtClean="0"/>
              <a:t>propio</a:t>
            </a:r>
            <a:endParaRPr lang="es-ES" sz="2400" b="1" dirty="0"/>
          </a:p>
          <a:p>
            <a:r>
              <a:rPr lang="en-US" sz="2400" dirty="0"/>
              <a:t> </a:t>
            </a:r>
            <a:endParaRPr lang="es-ES" sz="2400" dirty="0"/>
          </a:p>
        </p:txBody>
      </p:sp>
      <p:sp>
        <p:nvSpPr>
          <p:cNvPr id="17" name="Elipse 16"/>
          <p:cNvSpPr/>
          <p:nvPr/>
        </p:nvSpPr>
        <p:spPr>
          <a:xfrm>
            <a:off x="-2230977" y="-106070"/>
            <a:ext cx="3871680" cy="3871680"/>
          </a:xfrm>
          <a:prstGeom prst="ellipse">
            <a:avLst/>
          </a:prstGeom>
          <a:solidFill>
            <a:srgbClr val="D99A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82" y="23043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50596" y="937218"/>
            <a:ext cx="4144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000" b="1" cap="all" dirty="0" err="1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c</a:t>
            </a:r>
            <a:r>
              <a:rPr lang="ca-ES" sz="3600" b="1" cap="all" dirty="0" err="1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onclusiones</a:t>
            </a:r>
            <a:endParaRPr lang="ca-ES" sz="36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  <p:pic>
        <p:nvPicPr>
          <p:cNvPr id="9218" name="Picture 2" descr="C:\Users\U0D01062\AppData\Local\Microsoft\Windows\Temporary Internet Files\Content.Outlook\J0FXJ8ZU\IMG-20180503-WA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088" y="2619318"/>
            <a:ext cx="4884370" cy="5168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8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0D01062\AppData\Local\Microsoft\Windows\Temporary Internet Files\Content.Outlook\J0FXJ8ZU\IMG-20180503-WA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202" y="-477731"/>
            <a:ext cx="6009924" cy="5135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18"/>
          <p:cNvCxnSpPr/>
          <p:nvPr/>
        </p:nvCxnSpPr>
        <p:spPr>
          <a:xfrm>
            <a:off x="1640703" y="4143533"/>
            <a:ext cx="9784584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47"/>
          <p:cNvSpPr>
            <a:spLocks noGrp="1"/>
          </p:cNvSpPr>
          <p:nvPr>
            <p:ph type="body" idx="15"/>
          </p:nvPr>
        </p:nvSpPr>
        <p:spPr>
          <a:xfrm>
            <a:off x="3476722" y="2809986"/>
            <a:ext cx="4560544" cy="1231106"/>
          </a:xfrm>
          <a:prstGeom prst="rect">
            <a:avLst/>
          </a:prstGeom>
        </p:spPr>
        <p:txBody>
          <a:bodyPr/>
          <a:lstStyle/>
          <a:p>
            <a:r>
              <a:rPr lang="es-ES_tradnl" sz="80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G</a:t>
            </a:r>
            <a:r>
              <a:rPr lang="es-ES_tradnl" sz="72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Aharoni" panose="02010803020104030203" pitchFamily="2" charset="-79"/>
              </a:rPr>
              <a:t>RACIAS</a:t>
            </a:r>
            <a:endParaRPr lang="es-ES_tradnl" sz="72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Aharoni" panose="02010803020104030203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-902509" y="2917707"/>
            <a:ext cx="3081505" cy="315235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2050" name="Picture 2" descr="C:\Users\U0D01062\AppData\Local\Microsoft\Windows\Temporary Internet Files\Content.Outlook\J0FXJ8ZU\IMG-20180429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14" y="4420240"/>
            <a:ext cx="7320986" cy="4122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0D01062\AppData\Local\Microsoft\Windows\Temporary Internet Files\Content.Outlook\J0FXJ8ZU\FB_IMG_1525335105126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837" y="79005"/>
            <a:ext cx="2810899" cy="22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0D01062\AppData\Local\Microsoft\Windows\Temporary Internet Files\Content.Outlook\J0FXJ8ZU\IMG-20180503-WA00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390" y="5602478"/>
            <a:ext cx="13004800" cy="7298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958" y="3377916"/>
            <a:ext cx="2390401" cy="22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2"/>
          <p:cNvSpPr/>
          <p:nvPr/>
        </p:nvSpPr>
        <p:spPr>
          <a:xfrm>
            <a:off x="874947" y="3100389"/>
            <a:ext cx="817210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457200">
              <a:lnSpc>
                <a:spcPts val="6000"/>
              </a:lnSpc>
              <a:defRPr sz="5000">
                <a:solidFill>
                  <a:srgbClr val="FFFFFF"/>
                </a:solidFill>
              </a:defRPr>
            </a:pPr>
            <a:r>
              <a:rPr lang="es-ES_tradnl" sz="6000" dirty="0" smtClean="0"/>
              <a:t>Modelo de coordinación</a:t>
            </a:r>
            <a:endParaRPr lang="es-ES_tradnl" sz="6000" b="1" dirty="0"/>
          </a:p>
        </p:txBody>
      </p:sp>
      <p:sp>
        <p:nvSpPr>
          <p:cNvPr id="11" name="Shape 243"/>
          <p:cNvSpPr/>
          <p:nvPr/>
        </p:nvSpPr>
        <p:spPr>
          <a:xfrm flipV="1">
            <a:off x="694871" y="3043761"/>
            <a:ext cx="0" cy="2972298"/>
          </a:xfrm>
          <a:prstGeom prst="line">
            <a:avLst/>
          </a:prstGeom>
          <a:ln w="79375">
            <a:solidFill>
              <a:srgbClr val="FFFFFF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200">
                <a:latin typeface="+mn-lt"/>
                <a:ea typeface="+mn-ea"/>
                <a:cs typeface="+mn-cs"/>
                <a:sym typeface="Helvetica Light"/>
              </a:defRPr>
            </a:pPr>
            <a:endParaRPr lang="ca-ES" dirty="0"/>
          </a:p>
        </p:txBody>
      </p:sp>
      <p:sp>
        <p:nvSpPr>
          <p:cNvPr id="3" name="Rectángulo redondeado 2"/>
          <p:cNvSpPr/>
          <p:nvPr/>
        </p:nvSpPr>
        <p:spPr>
          <a:xfrm>
            <a:off x="3809058" y="3031245"/>
            <a:ext cx="9049692" cy="5629910"/>
          </a:xfrm>
          <a:prstGeom prst="roundRect">
            <a:avLst/>
          </a:prstGeom>
          <a:solidFill>
            <a:srgbClr val="D99A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u="sng" dirty="0" smtClean="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rPr>
              <a:t>						</a:t>
            </a:r>
            <a:r>
              <a:rPr lang="es-ES" sz="3600" b="1" u="sng" dirty="0" smtClean="0">
                <a:solidFill>
                  <a:srgbClr val="FFFFFF"/>
                </a:solidFill>
                <a:latin typeface="Castellar" panose="020A0402060406010301" pitchFamily="18" charset="0"/>
                <a:ea typeface="La Caixa Frutiger 65 Bold"/>
                <a:cs typeface="La Caixa Frutiger 65 Bold"/>
                <a:sym typeface="La Caixa Frutiger 65 Bold"/>
              </a:rPr>
              <a:t>O</a:t>
            </a:r>
            <a:r>
              <a:rPr lang="es-ES" sz="2800" b="1" u="sng" dirty="0" smtClean="0">
                <a:solidFill>
                  <a:srgbClr val="FFFFFF"/>
                </a:solidFill>
                <a:latin typeface="Castellar" panose="020A0402060406010301" pitchFamily="18" charset="0"/>
                <a:ea typeface="La Caixa Frutiger 65 Bold"/>
                <a:cs typeface="La Caixa Frutiger 65 Bold"/>
                <a:sym typeface="La Caixa Frutiger 65 Bold"/>
              </a:rPr>
              <a:t>BJETIVO	</a:t>
            </a:r>
            <a:r>
              <a:rPr lang="es-ES" sz="2800" b="1" u="sng" dirty="0" smtClean="0">
                <a:solidFill>
                  <a:srgbClr val="FFFFFF"/>
                </a:solidFill>
                <a:latin typeface="La Caixa Frutiger 65 Bold"/>
                <a:ea typeface="La Caixa Frutiger 65 Bold"/>
                <a:cs typeface="La Caixa Frutiger 65 Bold"/>
                <a:sym typeface="La Caixa Frutiger 65 Bold"/>
              </a:rPr>
              <a:t>				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400" b="1" dirty="0" smtClean="0">
              <a:solidFill>
                <a:srgbClr val="FFFFFF"/>
              </a:solidFill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  <a:p>
            <a:pPr algn="just"/>
            <a:r>
              <a:rPr lang="es-ES" sz="3600" b="1" dirty="0" smtClean="0">
                <a:solidFill>
                  <a:schemeClr val="bg1"/>
                </a:solidFill>
              </a:rPr>
              <a:t>C</a:t>
            </a:r>
            <a:r>
              <a:rPr lang="es-ES" sz="2400" b="1" dirty="0" smtClean="0">
                <a:solidFill>
                  <a:schemeClr val="bg1"/>
                </a:solidFill>
              </a:rPr>
              <a:t>rear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un </a:t>
            </a:r>
            <a:r>
              <a:rPr lang="es-ES" sz="2400" b="1" dirty="0">
                <a:solidFill>
                  <a:schemeClr val="bg1"/>
                </a:solidFill>
              </a:rPr>
              <a:t>entorno agradable a personas afectadas de dolor crónico, </a:t>
            </a:r>
            <a:r>
              <a:rPr lang="es-ES" sz="2400" b="1" dirty="0" smtClean="0">
                <a:solidFill>
                  <a:schemeClr val="bg1"/>
                </a:solidFill>
              </a:rPr>
              <a:t>generando un </a:t>
            </a:r>
            <a:r>
              <a:rPr lang="es-ES" sz="2400" b="1" dirty="0">
                <a:solidFill>
                  <a:schemeClr val="bg1"/>
                </a:solidFill>
              </a:rPr>
              <a:t>grupo de </a:t>
            </a:r>
            <a:r>
              <a:rPr lang="es-ES" sz="2400" b="1" dirty="0" smtClean="0">
                <a:solidFill>
                  <a:schemeClr val="bg1"/>
                </a:solidFill>
              </a:rPr>
              <a:t>apoyo mutuo. Se trabajan las </a:t>
            </a:r>
            <a:r>
              <a:rPr lang="es-ES" sz="2400" b="1" dirty="0">
                <a:solidFill>
                  <a:schemeClr val="bg1"/>
                </a:solidFill>
              </a:rPr>
              <a:t>emociones, especialmente a la hora de verbalizarlas con los compañeros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sz="3600" b="1" dirty="0">
                <a:solidFill>
                  <a:schemeClr val="bg1"/>
                </a:solidFill>
              </a:rPr>
              <a:t>E</a:t>
            </a:r>
            <a:r>
              <a:rPr lang="es-ES" sz="2400" b="1" dirty="0">
                <a:solidFill>
                  <a:schemeClr val="bg1"/>
                </a:solidFill>
              </a:rPr>
              <a:t>l arte, la creatividad, si es en un entorno agradable, amable y en compañía tiene una importante repercusión en el ánimo de los participantes y en su salud en general. Mejora la percepción global de alegría y bienestar en relación a lo físico y lo emocional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1" y="-134065"/>
            <a:ext cx="4012670" cy="40126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91" y="3264373"/>
            <a:ext cx="1633123" cy="16331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145" y="6236671"/>
            <a:ext cx="4024028" cy="40258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1" y="4080934"/>
            <a:ext cx="3124575" cy="3124575"/>
          </a:xfrm>
          <a:prstGeom prst="rect">
            <a:avLst/>
          </a:prstGeom>
        </p:spPr>
      </p:pic>
      <p:pic>
        <p:nvPicPr>
          <p:cNvPr id="10" name="Picture 2" descr="C:\Users\U0D01062\AppData\Local\Microsoft\Windows\Temporary Internet Files\Content.Outlook\J0FXJ8ZU\FB_IMG_1525335105126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63" y="248175"/>
            <a:ext cx="2810899" cy="22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0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54" y="2176155"/>
            <a:ext cx="2758661" cy="2900959"/>
          </a:xfrm>
          <a:prstGeom prst="rect">
            <a:avLst/>
          </a:prstGeom>
        </p:spPr>
      </p:pic>
      <p:sp>
        <p:nvSpPr>
          <p:cNvPr id="24" name="Shape 247"/>
          <p:cNvSpPr>
            <a:spLocks noGrp="1"/>
          </p:cNvSpPr>
          <p:nvPr>
            <p:ph type="body" idx="15"/>
          </p:nvPr>
        </p:nvSpPr>
        <p:spPr>
          <a:xfrm>
            <a:off x="2187034" y="1221912"/>
            <a:ext cx="3481722" cy="677108"/>
          </a:xfrm>
          <a:prstGeom prst="rect">
            <a:avLst/>
          </a:prstGeom>
        </p:spPr>
        <p:txBody>
          <a:bodyPr/>
          <a:lstStyle/>
          <a:p>
            <a:r>
              <a:rPr lang="ca-ES" sz="3500" cap="all" dirty="0" smtClean="0">
                <a:solidFill>
                  <a:srgbClr val="00B0F0"/>
                </a:solidFill>
                <a:latin typeface="La Caixa Frutiger 45 Light" charset="0"/>
                <a:ea typeface="La Caixa Frutiger 45 Light" charset="0"/>
                <a:cs typeface="La Caixa Frutiger 45 Light" charset="0"/>
              </a:rPr>
              <a:t> </a:t>
            </a:r>
            <a:r>
              <a:rPr lang="ca-ES" sz="4400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D</a:t>
            </a:r>
            <a:r>
              <a:rPr lang="ca-ES" sz="3500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ESARROLLO</a:t>
            </a:r>
            <a:endParaRPr lang="ca-ES" sz="3500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3" y="582323"/>
            <a:ext cx="1652016" cy="3285744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1640703" y="1957513"/>
            <a:ext cx="6303147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Elipse 8"/>
          <p:cNvSpPr/>
          <p:nvPr/>
        </p:nvSpPr>
        <p:spPr>
          <a:xfrm>
            <a:off x="-1947153" y="-36820"/>
            <a:ext cx="3871680" cy="3871680"/>
          </a:xfrm>
          <a:prstGeom prst="ellipse">
            <a:avLst/>
          </a:prstGeom>
          <a:solidFill>
            <a:srgbClr val="D99A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75" y="2412157"/>
            <a:ext cx="2412802" cy="2467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640703" y="4879658"/>
            <a:ext cx="61826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645" y="5115620"/>
            <a:ext cx="2813050" cy="29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1626" y="5511336"/>
            <a:ext cx="2315089" cy="2321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924526" y="2237052"/>
            <a:ext cx="751352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T</a:t>
            </a:r>
            <a:r>
              <a:rPr lang="es-ES" sz="2400" b="1" dirty="0"/>
              <a:t>odas las actividades son una propuesta abierta,     </a:t>
            </a:r>
            <a:r>
              <a:rPr lang="es-ES" sz="2400" b="1" dirty="0" smtClean="0"/>
              <a:t>parten </a:t>
            </a:r>
            <a:r>
              <a:rPr lang="es-ES" sz="2400" b="1" dirty="0"/>
              <a:t>de un artista que muestra su trabajo e invita al grupo a compartir la experiencia </a:t>
            </a:r>
            <a:r>
              <a:rPr lang="es-ES" sz="2400" b="1" dirty="0" smtClean="0"/>
              <a:t>creativa</a:t>
            </a:r>
          </a:p>
          <a:p>
            <a:endParaRPr lang="es-ES" sz="2400" b="1" dirty="0"/>
          </a:p>
          <a:p>
            <a:r>
              <a:rPr lang="es-ES" sz="2400" b="1" dirty="0" smtClean="0"/>
              <a:t> </a:t>
            </a:r>
            <a:r>
              <a:rPr lang="es-ES" sz="4000" b="1" dirty="0"/>
              <a:t>E</a:t>
            </a:r>
            <a:r>
              <a:rPr lang="es-ES" sz="2400" b="1" dirty="0"/>
              <a:t>so incluye salidas en busca de materiales de reciclaje, proponer temas, escoger espacios y </a:t>
            </a:r>
            <a:r>
              <a:rPr lang="es-ES" sz="2400" b="1" dirty="0" smtClean="0"/>
              <a:t>materiales</a:t>
            </a:r>
          </a:p>
          <a:p>
            <a:endParaRPr lang="es-ES" sz="2400" b="1" dirty="0"/>
          </a:p>
          <a:p>
            <a:r>
              <a:rPr lang="es-ES" sz="4000" b="1" dirty="0" smtClean="0"/>
              <a:t>E</a:t>
            </a:r>
            <a:r>
              <a:rPr lang="es-ES" sz="2400" b="1" dirty="0" smtClean="0"/>
              <a:t>s </a:t>
            </a:r>
            <a:r>
              <a:rPr lang="es-ES" sz="2400" b="1" dirty="0"/>
              <a:t>importante que todas las personas se sientan creativas y escuchadas. Se intenta en todo momento trabajar en grupo, apoyándonos unos a </a:t>
            </a:r>
            <a:r>
              <a:rPr lang="es-ES" sz="2400" b="1" dirty="0" smtClean="0"/>
              <a:t>otros</a:t>
            </a:r>
            <a:endParaRPr lang="es-ES" sz="2400" b="1" dirty="0"/>
          </a:p>
          <a:p>
            <a:r>
              <a:rPr lang="es-ES" sz="4000" b="1" dirty="0" smtClean="0"/>
              <a:t> </a:t>
            </a:r>
            <a:r>
              <a:rPr lang="es-ES" sz="4000" b="1" dirty="0"/>
              <a:t>F</a:t>
            </a:r>
            <a:r>
              <a:rPr lang="es-ES" sz="2400" b="1" dirty="0"/>
              <a:t>inalmente, y como objetivo último y de mayor importancia, tratamos de verbalizar nuestras emociones respecto al resultado, el proceso y, especialmente, a las emociones vividas y compartidas en </a:t>
            </a:r>
            <a:r>
              <a:rPr lang="es-ES" sz="2400" b="1" dirty="0" smtClean="0"/>
              <a:t>grupo</a:t>
            </a:r>
            <a:endParaRPr lang="es-ES" sz="24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12220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0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47"/>
          <p:cNvSpPr>
            <a:spLocks noGrp="1"/>
          </p:cNvSpPr>
          <p:nvPr>
            <p:ph type="body" idx="15"/>
          </p:nvPr>
        </p:nvSpPr>
        <p:spPr>
          <a:xfrm>
            <a:off x="2438400" y="1479848"/>
            <a:ext cx="5122034" cy="538609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ca-ES" sz="4400" cap="all" dirty="0" err="1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H</a:t>
            </a:r>
            <a:r>
              <a:rPr lang="ca-ES" cap="all" dirty="0" err="1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erramientas</a:t>
            </a:r>
            <a:endParaRPr lang="ca-ES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  <p:sp>
        <p:nvSpPr>
          <p:cNvPr id="26" name="Shape 310"/>
          <p:cNvSpPr>
            <a:spLocks noGrp="1"/>
          </p:cNvSpPr>
          <p:nvPr>
            <p:ph type="body" idx="17"/>
          </p:nvPr>
        </p:nvSpPr>
        <p:spPr>
          <a:xfrm>
            <a:off x="6451689" y="2071676"/>
            <a:ext cx="1516441" cy="102592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a-ES" b="1" dirty="0" smtClean="0">
                <a:solidFill>
                  <a:schemeClr val="bg1"/>
                </a:solidFill>
                <a:latin typeface="La Caixa Frutiger 75 Black" charset="0"/>
                <a:ea typeface="La Caixa Frutiger 75 Black" charset="0"/>
                <a:cs typeface="La Caixa Frutiger 75 Black" charset="0"/>
              </a:rPr>
              <a:t>467</a:t>
            </a:r>
            <a:endParaRPr lang="ca-ES" b="1" dirty="0">
              <a:solidFill>
                <a:schemeClr val="bg1"/>
              </a:solidFill>
              <a:latin typeface="La Caixa Frutiger 75 Black" charset="0"/>
              <a:ea typeface="La Caixa Frutiger 75 Black" charset="0"/>
              <a:cs typeface="La Caixa Frutiger 75 Black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696837" y="2272585"/>
            <a:ext cx="11886202" cy="16999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Marcador de texto 2"/>
          <p:cNvSpPr>
            <a:spLocks noGrp="1"/>
          </p:cNvSpPr>
          <p:nvPr>
            <p:ph type="body" sz="quarter" idx="23"/>
          </p:nvPr>
        </p:nvSpPr>
        <p:spPr>
          <a:xfrm>
            <a:off x="696837" y="9090581"/>
            <a:ext cx="4659418" cy="276999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32077" y="8707309"/>
            <a:ext cx="2296658" cy="307777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2" y="3203504"/>
            <a:ext cx="2329903" cy="2329903"/>
          </a:xfrm>
          <a:prstGeom prst="rect">
            <a:avLst/>
          </a:prstGeom>
        </p:spPr>
      </p:pic>
      <p:pic>
        <p:nvPicPr>
          <p:cNvPr id="10" name="Picture 2" descr="C:\Users\U0D01062\AppData\Local\Microsoft\Windows\Temporary Internet Files\Content.Outlook\J0FXJ8ZU\FB_IMG_1525335105126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17" y="0"/>
            <a:ext cx="2810899" cy="22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67100" y="3097598"/>
            <a:ext cx="79147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/>
              <a:t>C</a:t>
            </a:r>
            <a:r>
              <a:rPr lang="es-ES" sz="2400" b="1" dirty="0" smtClean="0"/>
              <a:t>rear </a:t>
            </a:r>
            <a:r>
              <a:rPr lang="es-ES" sz="2400" b="1" dirty="0"/>
              <a:t>una red de personas que </a:t>
            </a:r>
            <a:r>
              <a:rPr lang="es-ES" sz="2400" b="1" dirty="0" err="1"/>
              <a:t>autogestionen</a:t>
            </a:r>
            <a:r>
              <a:rPr lang="es-ES" sz="2400" b="1" dirty="0"/>
              <a:t> su capacidad de propuesta e </a:t>
            </a:r>
            <a:r>
              <a:rPr lang="es-ES" sz="2400" b="1" dirty="0" smtClean="0"/>
              <a:t>iniciativa</a:t>
            </a:r>
          </a:p>
          <a:p>
            <a:endParaRPr lang="es-ES" sz="2400" b="1" dirty="0"/>
          </a:p>
          <a:p>
            <a:r>
              <a:rPr lang="es-ES" sz="4000" b="1" dirty="0"/>
              <a:t>A</a:t>
            </a:r>
            <a:r>
              <a:rPr lang="es-ES" sz="2400" b="1" dirty="0"/>
              <a:t>poyo de artistas locales, músicos o personas que trabajen con la creatividad en cualquiera de sus posibles </a:t>
            </a:r>
            <a:r>
              <a:rPr lang="es-ES" sz="2400" b="1" dirty="0" smtClean="0"/>
              <a:t>formas</a:t>
            </a:r>
          </a:p>
          <a:p>
            <a:endParaRPr lang="es-ES" sz="2400" b="1" dirty="0"/>
          </a:p>
          <a:p>
            <a:r>
              <a:rPr lang="es-ES" sz="4000" b="1" dirty="0"/>
              <a:t>A</a:t>
            </a:r>
            <a:r>
              <a:rPr lang="es-ES" sz="2400" b="1" dirty="0"/>
              <a:t>poyo institucional en cuanto a espacios para desarrollar las </a:t>
            </a:r>
            <a:r>
              <a:rPr lang="es-ES" sz="2400" b="1" dirty="0" smtClean="0"/>
              <a:t>actividades</a:t>
            </a:r>
          </a:p>
          <a:p>
            <a:endParaRPr lang="es-ES" sz="2400" b="1" dirty="0"/>
          </a:p>
          <a:p>
            <a:r>
              <a:rPr lang="es-ES" sz="4000" b="1" dirty="0"/>
              <a:t>P</a:t>
            </a:r>
            <a:r>
              <a:rPr lang="es-ES" sz="2400" b="1" dirty="0"/>
              <a:t>resupuesto para materiales y </a:t>
            </a:r>
            <a:r>
              <a:rPr lang="es-ES" sz="2400" b="1" dirty="0" smtClean="0"/>
              <a:t>desplazamientos</a:t>
            </a:r>
            <a:endParaRPr lang="es-E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54475" y="-105972"/>
            <a:ext cx="3833232" cy="4248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0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7"/>
          <p:cNvSpPr>
            <a:spLocks noGrp="1"/>
          </p:cNvSpPr>
          <p:nvPr>
            <p:ph type="body" idx="15"/>
          </p:nvPr>
        </p:nvSpPr>
        <p:spPr>
          <a:xfrm>
            <a:off x="2187034" y="1291161"/>
            <a:ext cx="125034" cy="538609"/>
          </a:xfrm>
          <a:prstGeom prst="rect">
            <a:avLst/>
          </a:prstGeom>
        </p:spPr>
        <p:txBody>
          <a:bodyPr/>
          <a:lstStyle/>
          <a:p>
            <a:r>
              <a:rPr lang="ca-ES" sz="3500" cap="all" dirty="0" smtClean="0">
                <a:solidFill>
                  <a:srgbClr val="00B0F0"/>
                </a:solidFill>
                <a:latin typeface="La Caixa Frutiger 45 Light" charset="0"/>
                <a:ea typeface="La Caixa Frutiger 45 Light" charset="0"/>
                <a:cs typeface="La Caixa Frutiger 45 Light" charset="0"/>
              </a:rPr>
              <a:t> </a:t>
            </a:r>
            <a:endParaRPr lang="ca-ES" sz="3500" cap="all" dirty="0">
              <a:solidFill>
                <a:srgbClr val="00B0F0"/>
              </a:solidFill>
              <a:latin typeface="La Caixa Frutiger 45 Light" charset="0"/>
              <a:ea typeface="La Caixa Frutiger 45 Light" charset="0"/>
              <a:cs typeface="La Caixa Frutiger 45 Light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571" y="23043"/>
            <a:ext cx="3706274" cy="4058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Conector recto 20"/>
          <p:cNvCxnSpPr/>
          <p:nvPr/>
        </p:nvCxnSpPr>
        <p:spPr>
          <a:xfrm>
            <a:off x="1640703" y="1957513"/>
            <a:ext cx="6303147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48"/>
          <p:cNvSpPr/>
          <p:nvPr/>
        </p:nvSpPr>
        <p:spPr>
          <a:xfrm>
            <a:off x="2157149" y="2225195"/>
            <a:ext cx="9442711" cy="726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endParaRPr lang="es-ES" sz="2400" dirty="0" smtClean="0"/>
          </a:p>
          <a:p>
            <a:r>
              <a:rPr lang="es-ES" sz="4000" b="1" dirty="0" smtClean="0"/>
              <a:t>F</a:t>
            </a:r>
            <a:r>
              <a:rPr lang="es-ES" sz="2400" b="1" dirty="0" smtClean="0"/>
              <a:t>undamentalmente </a:t>
            </a:r>
            <a:r>
              <a:rPr lang="es-ES" sz="2400" b="1" dirty="0"/>
              <a:t>conseguir espacios variados y que cubran necesidades de trabajo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4000" b="1" dirty="0" smtClean="0"/>
              <a:t>E</a:t>
            </a:r>
            <a:r>
              <a:rPr lang="es-ES" sz="2400" b="1" dirty="0" smtClean="0"/>
              <a:t>spacios </a:t>
            </a:r>
            <a:r>
              <a:rPr lang="es-ES" sz="2400" b="1" dirty="0"/>
              <a:t>para pintar, usar el suelo como espacio de trabajo y relajación. Un lugar para el grupo donde poder guardar materiales e incluso, cuando el grupo esté más cohesionado, gestionar sus propias </a:t>
            </a:r>
            <a:r>
              <a:rPr lang="es-ES" sz="2400" b="1" dirty="0" smtClean="0"/>
              <a:t>ideas</a:t>
            </a:r>
          </a:p>
          <a:p>
            <a:endParaRPr lang="es-ES" sz="2400" b="1" dirty="0"/>
          </a:p>
          <a:p>
            <a:r>
              <a:rPr lang="es-ES" sz="4000" b="1" dirty="0"/>
              <a:t>T</a:t>
            </a:r>
            <a:r>
              <a:rPr lang="es-ES" sz="2400" b="1" dirty="0"/>
              <a:t>ambién es importante transmitir esta actitud a muchas personas que no tienen interiorizadas este tipo de grupos y </a:t>
            </a:r>
            <a:r>
              <a:rPr lang="es-ES" sz="2400" b="1" dirty="0" smtClean="0"/>
              <a:t>actividades</a:t>
            </a:r>
          </a:p>
          <a:p>
            <a:endParaRPr lang="es-ES" sz="2400" b="1" dirty="0"/>
          </a:p>
          <a:p>
            <a:r>
              <a:rPr lang="es-ES" sz="4000" b="1" dirty="0"/>
              <a:t>C</a:t>
            </a:r>
            <a:r>
              <a:rPr lang="es-ES" sz="2400" b="1" dirty="0"/>
              <a:t>onseguir que personas con dolor crónico asuman la responsabilidad con el grupo para acudir a todas las actividades (por el momento una mensual</a:t>
            </a:r>
            <a:r>
              <a:rPr lang="es-ES" sz="2400" b="1" dirty="0" smtClean="0"/>
              <a:t>)</a:t>
            </a:r>
            <a:endParaRPr lang="es-ES" sz="2400" b="1" dirty="0"/>
          </a:p>
          <a:p>
            <a:r>
              <a:rPr lang="en-US" sz="2400" dirty="0"/>
              <a:t> </a:t>
            </a:r>
            <a:endParaRPr lang="es-ES" sz="2400" dirty="0"/>
          </a:p>
        </p:txBody>
      </p:sp>
      <p:sp>
        <p:nvSpPr>
          <p:cNvPr id="17" name="Elipse 16"/>
          <p:cNvSpPr/>
          <p:nvPr/>
        </p:nvSpPr>
        <p:spPr>
          <a:xfrm>
            <a:off x="-2065571" y="4524233"/>
            <a:ext cx="3871680" cy="3871680"/>
          </a:xfrm>
          <a:prstGeom prst="ellipse">
            <a:avLst/>
          </a:prstGeom>
          <a:solidFill>
            <a:srgbClr val="D99A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4" y="23043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35927" y="937218"/>
            <a:ext cx="3573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400" b="1" cap="all" dirty="0" err="1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O</a:t>
            </a:r>
            <a:r>
              <a:rPr lang="ca-ES" sz="3600" b="1" cap="all" dirty="0" err="1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bstáculos</a:t>
            </a:r>
            <a:endParaRPr lang="ca-ES" sz="36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2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/>
          <p:cNvCxnSpPr/>
          <p:nvPr/>
        </p:nvCxnSpPr>
        <p:spPr>
          <a:xfrm>
            <a:off x="1640703" y="1957513"/>
            <a:ext cx="6303147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48"/>
          <p:cNvSpPr/>
          <p:nvPr/>
        </p:nvSpPr>
        <p:spPr>
          <a:xfrm>
            <a:off x="2157149" y="2225195"/>
            <a:ext cx="9442711" cy="689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endParaRPr lang="es-ES" sz="2400" dirty="0" smtClean="0"/>
          </a:p>
          <a:p>
            <a:r>
              <a:rPr lang="es-ES" sz="4000" b="1" dirty="0" smtClean="0"/>
              <a:t>H</a:t>
            </a:r>
            <a:r>
              <a:rPr lang="es-ES" sz="2400" b="1" dirty="0" smtClean="0"/>
              <a:t>asta </a:t>
            </a:r>
            <a:r>
              <a:rPr lang="es-ES" sz="2400" b="1" dirty="0"/>
              <a:t>el momento las reuniones se realizan en locales públicos como cafés. Especialmente uno abierto a este tipo de ideas y frecuentado por artistas </a:t>
            </a:r>
            <a:r>
              <a:rPr lang="es-ES" sz="2400" b="1" dirty="0" smtClean="0"/>
              <a:t>locales</a:t>
            </a:r>
          </a:p>
          <a:p>
            <a:r>
              <a:rPr lang="es-ES" sz="2400" b="1" dirty="0" smtClean="0"/>
              <a:t> </a:t>
            </a:r>
            <a:endParaRPr lang="es-ES" sz="2400" b="1" dirty="0"/>
          </a:p>
          <a:p>
            <a:r>
              <a:rPr lang="es-ES" sz="4000" b="1" dirty="0"/>
              <a:t>D</a:t>
            </a:r>
            <a:r>
              <a:rPr lang="es-ES" sz="2400" b="1" dirty="0"/>
              <a:t>entro del propio diseño de la actividad se tenía un factor clave en cuenta, y es que las propias personas participantes gestionen ideas, espacios y materiales, con una sensación de empoderamiento mayor, que es uno de los objetivos </a:t>
            </a:r>
            <a:r>
              <a:rPr lang="es-ES" sz="2400" b="1" dirty="0" smtClean="0"/>
              <a:t>buscados</a:t>
            </a:r>
          </a:p>
          <a:p>
            <a:endParaRPr lang="es-ES" sz="2400" b="1" dirty="0"/>
          </a:p>
          <a:p>
            <a:r>
              <a:rPr lang="es-ES" sz="4000" b="1" dirty="0"/>
              <a:t>P</a:t>
            </a:r>
            <a:r>
              <a:rPr lang="es-ES" sz="2400" b="1" dirty="0"/>
              <a:t>or el momento, dependemos de artistas que desinteresadamente nos ayudan, aunque sea de forma </a:t>
            </a:r>
            <a:r>
              <a:rPr lang="es-ES" sz="2400" b="1" dirty="0" smtClean="0"/>
              <a:t>eventual</a:t>
            </a:r>
          </a:p>
          <a:p>
            <a:endParaRPr lang="es-ES" sz="2400" b="1" dirty="0"/>
          </a:p>
          <a:p>
            <a:r>
              <a:rPr lang="es-ES" sz="4000" b="1" dirty="0"/>
              <a:t>T</a:t>
            </a:r>
            <a:r>
              <a:rPr lang="es-ES" sz="2400" b="1" dirty="0"/>
              <a:t>ambién se están presentando ideas a partir del trabajo con material reciclado. </a:t>
            </a:r>
            <a:r>
              <a:rPr lang="en-US" sz="2400" b="1" dirty="0"/>
              <a:t>El </a:t>
            </a:r>
            <a:r>
              <a:rPr lang="en-US" sz="2400" b="1" dirty="0" err="1"/>
              <a:t>aspecto</a:t>
            </a:r>
            <a:r>
              <a:rPr lang="en-US" sz="2400" b="1" dirty="0"/>
              <a:t> </a:t>
            </a:r>
            <a:r>
              <a:rPr lang="en-US" sz="2400" b="1" dirty="0" err="1"/>
              <a:t>emocional</a:t>
            </a:r>
            <a:r>
              <a:rPr lang="en-US" sz="2400" b="1" dirty="0"/>
              <a:t> no se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mermado</a:t>
            </a:r>
            <a:r>
              <a:rPr lang="en-US" sz="2400" b="1" dirty="0"/>
              <a:t> en </a:t>
            </a:r>
            <a:r>
              <a:rPr lang="en-US" sz="2400" b="1" dirty="0" err="1" smtClean="0"/>
              <a:t>absoluto</a:t>
            </a:r>
            <a:endParaRPr lang="es-E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4" y="23043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40704" y="1060328"/>
            <a:ext cx="84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4400" dirty="0" smtClean="0">
                <a:solidFill>
                  <a:srgbClr val="D99A28"/>
                </a:solidFill>
                <a:latin typeface="Castellar" panose="020A0402060406010301" pitchFamily="18" charset="0"/>
              </a:rPr>
              <a:t>  </a:t>
            </a:r>
            <a:r>
              <a:rPr lang="es-ES" sz="44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S</a:t>
            </a:r>
            <a:r>
              <a:rPr lang="es-ES" sz="36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uperacion</a:t>
            </a:r>
            <a:r>
              <a:rPr lang="es-ES" sz="4400" b="1" dirty="0" smtClean="0">
                <a:solidFill>
                  <a:srgbClr val="D99A28"/>
                </a:solidFill>
                <a:latin typeface="Castellar" panose="020A0402060406010301" pitchFamily="18" charset="0"/>
              </a:rPr>
              <a:t> </a:t>
            </a:r>
            <a:r>
              <a:rPr lang="es-ES" sz="44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O</a:t>
            </a:r>
            <a:r>
              <a:rPr lang="es-ES" sz="36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bstÁculos</a:t>
            </a:r>
            <a:r>
              <a:rPr lang="es-ES" sz="4400" b="1" dirty="0" smtClean="0">
                <a:solidFill>
                  <a:srgbClr val="D99A28"/>
                </a:solidFill>
                <a:latin typeface="Castellar" panose="020A0402060406010301" pitchFamily="18" charset="0"/>
              </a:rPr>
              <a:t>  </a:t>
            </a:r>
            <a:endParaRPr lang="ca-ES" sz="36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0476" y="-276900"/>
            <a:ext cx="3871913" cy="344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U0D01062\AppData\Local\Microsoft\Windows\Temporary Internet Files\Content.Outlook\J0FXJ8ZU\IMG-20180503-WA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485" y="2393973"/>
            <a:ext cx="3886634" cy="4357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8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0D01062\AppData\Local\Microsoft\Windows\Temporary Internet Files\Content.Outlook\J0FXJ8ZU\IMG-20180503-WA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936" y="5232357"/>
            <a:ext cx="7994563" cy="6949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hape 310"/>
          <p:cNvSpPr>
            <a:spLocks noGrp="1"/>
          </p:cNvSpPr>
          <p:nvPr>
            <p:ph type="body" idx="17"/>
          </p:nvPr>
        </p:nvSpPr>
        <p:spPr>
          <a:xfrm>
            <a:off x="7613739" y="3649722"/>
            <a:ext cx="1516441" cy="102592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a-ES" b="1" dirty="0" smtClean="0">
                <a:solidFill>
                  <a:schemeClr val="bg1"/>
                </a:solidFill>
                <a:latin typeface="La Caixa Frutiger 75 Black" charset="0"/>
                <a:ea typeface="La Caixa Frutiger 75 Black" charset="0"/>
                <a:cs typeface="La Caixa Frutiger 75 Black" charset="0"/>
              </a:rPr>
              <a:t>467</a:t>
            </a:r>
            <a:endParaRPr lang="ca-ES" b="1" dirty="0">
              <a:solidFill>
                <a:schemeClr val="bg1"/>
              </a:solidFill>
              <a:latin typeface="La Caixa Frutiger 75 Black" charset="0"/>
              <a:ea typeface="La Caixa Frutiger 75 Black" charset="0"/>
              <a:cs typeface="La Caixa Frutiger 75 Black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696837" y="2442575"/>
            <a:ext cx="11886202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Marcador de texto 2"/>
          <p:cNvSpPr>
            <a:spLocks noGrp="1"/>
          </p:cNvSpPr>
          <p:nvPr>
            <p:ph type="body" sz="quarter" idx="23"/>
          </p:nvPr>
        </p:nvSpPr>
        <p:spPr>
          <a:xfrm>
            <a:off x="696837" y="9090581"/>
            <a:ext cx="4659418" cy="276999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32077" y="8707309"/>
            <a:ext cx="2296658" cy="307777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7" y="785127"/>
            <a:ext cx="1895070" cy="189507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960627" y="2442575"/>
            <a:ext cx="662241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U</a:t>
            </a:r>
            <a:r>
              <a:rPr lang="es-ES" sz="2400" b="1" dirty="0"/>
              <a:t>n presupuesto mayor que nos permita trabajar mejor, ampliando nuestra capacidad creativa y </a:t>
            </a:r>
            <a:r>
              <a:rPr lang="es-ES" sz="2400" b="1" dirty="0" smtClean="0"/>
              <a:t>posibilidades</a:t>
            </a:r>
          </a:p>
          <a:p>
            <a:endParaRPr lang="es-ES" sz="2400" b="1" dirty="0"/>
          </a:p>
          <a:p>
            <a:r>
              <a:rPr lang="es-ES" sz="4000" b="1" dirty="0"/>
              <a:t>M</a:t>
            </a:r>
            <a:r>
              <a:rPr lang="es-ES" sz="2400" b="1" dirty="0"/>
              <a:t>ejora de espacios, que permita ser capaces de gestionar mejor nuestras </a:t>
            </a:r>
            <a:r>
              <a:rPr lang="es-ES" sz="2400" b="1" dirty="0" smtClean="0"/>
              <a:t>ideas</a:t>
            </a:r>
          </a:p>
          <a:p>
            <a:endParaRPr lang="es-ES" sz="2400" b="1" dirty="0"/>
          </a:p>
          <a:p>
            <a:r>
              <a:rPr lang="es-ES" sz="4000" b="1" dirty="0"/>
              <a:t>A</a:t>
            </a:r>
            <a:r>
              <a:rPr lang="es-ES" sz="2400" b="1" dirty="0"/>
              <a:t>poyo institucional para lo anterior y para ponernos en contacto con artistas y creativos que sean un apoyo y estímulo a los </a:t>
            </a:r>
            <a:r>
              <a:rPr lang="es-ES" sz="2400" b="1" dirty="0" smtClean="0"/>
              <a:t>participantes</a:t>
            </a:r>
          </a:p>
          <a:p>
            <a:endParaRPr lang="es-ES" sz="2400" b="1" dirty="0" smtClean="0"/>
          </a:p>
          <a:p>
            <a:r>
              <a:rPr lang="es-ES" sz="4000" b="1" dirty="0" smtClean="0"/>
              <a:t>A</a:t>
            </a:r>
            <a:r>
              <a:rPr lang="es-ES" sz="2400" b="1" dirty="0" smtClean="0"/>
              <a:t>poyo </a:t>
            </a:r>
            <a:r>
              <a:rPr lang="es-ES" sz="2400" b="1" dirty="0"/>
              <a:t>de psicólogos o terapeutas con conocimientos en </a:t>
            </a:r>
            <a:r>
              <a:rPr lang="es-ES" sz="2400" b="1" dirty="0" err="1"/>
              <a:t>arteterapia</a:t>
            </a:r>
            <a:r>
              <a:rPr lang="es-ES" sz="2400" b="1" dirty="0"/>
              <a:t> para ayudarnos a establecer objetivos a corto y largo plazo, además de aprender a evaluar mejor los </a:t>
            </a:r>
            <a:r>
              <a:rPr lang="es-ES" sz="2400" b="1" dirty="0" smtClean="0"/>
              <a:t>resultados</a:t>
            </a:r>
            <a:endParaRPr lang="es-ES" sz="2400" b="1" dirty="0"/>
          </a:p>
        </p:txBody>
      </p:sp>
      <p:sp>
        <p:nvSpPr>
          <p:cNvPr id="16" name="15 Rectángulo"/>
          <p:cNvSpPr/>
          <p:nvPr/>
        </p:nvSpPr>
        <p:spPr>
          <a:xfrm>
            <a:off x="2192538" y="1347941"/>
            <a:ext cx="84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4400" dirty="0" smtClean="0">
                <a:solidFill>
                  <a:srgbClr val="D99A28"/>
                </a:solidFill>
                <a:latin typeface="Castellar" panose="020A0402060406010301" pitchFamily="18" charset="0"/>
              </a:rPr>
              <a:t>  </a:t>
            </a:r>
            <a:r>
              <a:rPr lang="es-ES" sz="44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S</a:t>
            </a:r>
            <a:r>
              <a:rPr lang="es-ES" sz="36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uperacion</a:t>
            </a:r>
            <a:r>
              <a:rPr lang="es-ES" sz="4400" b="1" dirty="0" smtClean="0">
                <a:solidFill>
                  <a:srgbClr val="D99A28"/>
                </a:solidFill>
                <a:latin typeface="Castellar" panose="020A0402060406010301" pitchFamily="18" charset="0"/>
              </a:rPr>
              <a:t> </a:t>
            </a:r>
            <a:r>
              <a:rPr lang="es-ES" sz="44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O</a:t>
            </a:r>
            <a:r>
              <a:rPr lang="es-ES" sz="3600" b="1" dirty="0" err="1" smtClean="0">
                <a:solidFill>
                  <a:srgbClr val="D99A28"/>
                </a:solidFill>
                <a:latin typeface="Castellar" panose="020A0402060406010301" pitchFamily="18" charset="0"/>
              </a:rPr>
              <a:t>bstÁculos</a:t>
            </a:r>
            <a:r>
              <a:rPr lang="es-ES" sz="4400" b="1" dirty="0" smtClean="0">
                <a:solidFill>
                  <a:srgbClr val="D99A28"/>
                </a:solidFill>
                <a:latin typeface="Castellar" panose="020A0402060406010301" pitchFamily="18" charset="0"/>
              </a:rPr>
              <a:t>  </a:t>
            </a:r>
            <a:endParaRPr lang="ca-ES" sz="36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3" y="37211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2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7"/>
          <p:cNvSpPr>
            <a:spLocks noGrp="1"/>
          </p:cNvSpPr>
          <p:nvPr>
            <p:ph type="body" idx="15"/>
          </p:nvPr>
        </p:nvSpPr>
        <p:spPr>
          <a:xfrm>
            <a:off x="2187034" y="1291161"/>
            <a:ext cx="125034" cy="538609"/>
          </a:xfrm>
          <a:prstGeom prst="rect">
            <a:avLst/>
          </a:prstGeom>
        </p:spPr>
        <p:txBody>
          <a:bodyPr/>
          <a:lstStyle/>
          <a:p>
            <a:r>
              <a:rPr lang="ca-ES" sz="3500" cap="all" dirty="0" smtClean="0">
                <a:solidFill>
                  <a:srgbClr val="00B0F0"/>
                </a:solidFill>
                <a:latin typeface="La Caixa Frutiger 45 Light" charset="0"/>
                <a:ea typeface="La Caixa Frutiger 45 Light" charset="0"/>
                <a:cs typeface="La Caixa Frutiger 45 Light" charset="0"/>
              </a:rPr>
              <a:t> </a:t>
            </a:r>
            <a:endParaRPr lang="ca-ES" sz="3500" cap="all" dirty="0">
              <a:solidFill>
                <a:srgbClr val="00B0F0"/>
              </a:solidFill>
              <a:latin typeface="La Caixa Frutiger 45 Light" charset="0"/>
              <a:ea typeface="La Caixa Frutiger 45 Light" charset="0"/>
              <a:cs typeface="La Caixa Frutiger 45 Light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640703" y="1957513"/>
            <a:ext cx="6303147" cy="0"/>
          </a:xfrm>
          <a:prstGeom prst="line">
            <a:avLst/>
          </a:prstGeom>
          <a:noFill/>
          <a:ln w="15875" cap="flat">
            <a:solidFill>
              <a:schemeClr val="tx1">
                <a:lumMod val="50000"/>
                <a:lumOff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ángulo redondeado 4"/>
          <p:cNvSpPr/>
          <p:nvPr/>
        </p:nvSpPr>
        <p:spPr>
          <a:xfrm>
            <a:off x="1147715" y="2358711"/>
            <a:ext cx="11049000" cy="7332504"/>
          </a:xfrm>
          <a:prstGeom prst="roundRect">
            <a:avLst/>
          </a:prstGeom>
          <a:solidFill>
            <a:srgbClr val="D99A28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000" b="1" dirty="0" smtClean="0"/>
              <a:t>E</a:t>
            </a:r>
            <a:r>
              <a:rPr lang="es-ES" sz="2400" b="1" dirty="0" smtClean="0"/>
              <a:t>s </a:t>
            </a:r>
            <a:r>
              <a:rPr lang="es-ES" sz="2400" b="1" dirty="0"/>
              <a:t>la oportunidad de trabajar con un grupo que puede aprender a </a:t>
            </a:r>
            <a:r>
              <a:rPr lang="es-ES" sz="2400" b="1" dirty="0" err="1"/>
              <a:t>autogestionarse</a:t>
            </a:r>
            <a:r>
              <a:rPr lang="es-ES" sz="2400" b="1" dirty="0"/>
              <a:t> mientras se empodera y el mayor éxito es una mejora emocional. </a:t>
            </a:r>
            <a:endParaRPr lang="es-ES" sz="2400" b="1" dirty="0" smtClean="0"/>
          </a:p>
          <a:p>
            <a:endParaRPr lang="es-ES" sz="2400" b="1" dirty="0"/>
          </a:p>
          <a:p>
            <a:r>
              <a:rPr lang="es-ES" sz="4000" b="1" dirty="0" smtClean="0"/>
              <a:t>S</a:t>
            </a:r>
            <a:r>
              <a:rPr lang="es-ES" sz="2400" b="1" dirty="0" smtClean="0"/>
              <a:t>iendo </a:t>
            </a:r>
            <a:r>
              <a:rPr lang="es-ES" sz="2400" b="1" dirty="0"/>
              <a:t>esto lo más importante, los resultados artísticos quedan en un segundo plano, por lo que no es necesario, al menos en esta fase del proyecto, realizar grandes obras </a:t>
            </a:r>
            <a:r>
              <a:rPr lang="es-ES" sz="2400" b="1" dirty="0" smtClean="0"/>
              <a:t>artísticas</a:t>
            </a:r>
          </a:p>
          <a:p>
            <a:endParaRPr lang="es-ES" sz="2400" b="1" dirty="0"/>
          </a:p>
          <a:p>
            <a:r>
              <a:rPr lang="es-ES" sz="4000" b="1" dirty="0"/>
              <a:t>Q</a:t>
            </a:r>
            <a:r>
              <a:rPr lang="es-ES" sz="2400" b="1" dirty="0"/>
              <a:t>uizá más adelante, sea incluso posible que alguna de estas personas organice, coordine o desarrolle algún taller, sol o en </a:t>
            </a:r>
            <a:r>
              <a:rPr lang="es-ES" sz="2400" b="1" dirty="0" smtClean="0"/>
              <a:t>grupo</a:t>
            </a:r>
          </a:p>
          <a:p>
            <a:endParaRPr lang="es-ES" sz="2400" b="1" dirty="0"/>
          </a:p>
          <a:p>
            <a:r>
              <a:rPr lang="es-ES" sz="4000" b="1" dirty="0"/>
              <a:t>A</a:t>
            </a:r>
            <a:r>
              <a:rPr lang="es-ES" sz="2400" b="1" dirty="0"/>
              <a:t>l estar trabajando en un local público, en un ambiente artístico o creativo, existe la posibilidad de contactar con gente que pueda ayudarnos o se creen sinergias de trabajo en red, con otros colectivos que trabajen de forma creativa temas artísticos o </a:t>
            </a:r>
            <a:r>
              <a:rPr lang="es-ES" sz="2400" b="1" dirty="0" smtClean="0"/>
              <a:t>sociales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41453" y="937218"/>
            <a:ext cx="4217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a-ES" sz="44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O</a:t>
            </a:r>
            <a:r>
              <a:rPr lang="ca-ES" sz="3600" b="1" cap="all" dirty="0" smtClean="0">
                <a:solidFill>
                  <a:srgbClr val="D99A28"/>
                </a:solidFill>
                <a:latin typeface="Castellar" panose="020A0402060406010301" pitchFamily="18" charset="0"/>
                <a:ea typeface="La Caixa Frutiger 45 Light" charset="0"/>
                <a:cs typeface="La Caixa Frutiger 45 Light" charset="0"/>
              </a:rPr>
              <a:t>PORTUNIDAD</a:t>
            </a:r>
            <a:endParaRPr lang="ca-ES" sz="3600" b="1" cap="all" dirty="0">
              <a:solidFill>
                <a:srgbClr val="D99A28"/>
              </a:solidFill>
              <a:latin typeface="Castellar" panose="020A0402060406010301" pitchFamily="18" charset="0"/>
              <a:ea typeface="La Caixa Frutiger 45 Light" charset="0"/>
              <a:cs typeface="La Caixa Frutiger 45 Light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979" y="-182387"/>
            <a:ext cx="4024313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3" y="37211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7"/>
          <p:cNvSpPr>
            <a:spLocks noGrp="1"/>
          </p:cNvSpPr>
          <p:nvPr>
            <p:ph type="body" idx="15"/>
          </p:nvPr>
        </p:nvSpPr>
        <p:spPr>
          <a:xfrm>
            <a:off x="2187034" y="1291161"/>
            <a:ext cx="125034" cy="538609"/>
          </a:xfrm>
          <a:prstGeom prst="rect">
            <a:avLst/>
          </a:prstGeom>
        </p:spPr>
        <p:txBody>
          <a:bodyPr/>
          <a:lstStyle/>
          <a:p>
            <a:r>
              <a:rPr lang="ca-ES" sz="3500" cap="all" dirty="0" smtClean="0">
                <a:solidFill>
                  <a:srgbClr val="00B0F0"/>
                </a:solidFill>
                <a:latin typeface="La Caixa Frutiger 45 Light" charset="0"/>
                <a:ea typeface="La Caixa Frutiger 45 Light" charset="0"/>
                <a:cs typeface="La Caixa Frutiger 45 Light" charset="0"/>
              </a:rPr>
              <a:t> </a:t>
            </a:r>
            <a:endParaRPr lang="ca-ES" sz="3500" cap="all" dirty="0">
              <a:solidFill>
                <a:srgbClr val="00B0F0"/>
              </a:solidFill>
              <a:latin typeface="La Caixa Frutiger 45 Light" charset="0"/>
              <a:ea typeface="La Caixa Frutiger 45 Light" charset="0"/>
              <a:cs typeface="La Caixa Frutiger 45 Light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94249" y="862576"/>
            <a:ext cx="5429250" cy="8054062"/>
          </a:xfrm>
          <a:prstGeom prst="roundRect">
            <a:avLst/>
          </a:prstGeom>
          <a:solidFill>
            <a:srgbClr val="D99A28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Replicable </a:t>
            </a:r>
            <a:endParaRPr lang="es-ES" sz="3200" b="1" dirty="0">
              <a:solidFill>
                <a:schemeClr val="bg1"/>
              </a:solidFill>
            </a:endParaRPr>
          </a:p>
          <a:p>
            <a:r>
              <a:rPr lang="es-ES" sz="2400" b="1" dirty="0" smtClean="0"/>
              <a:t>Uno de los puntos </a:t>
            </a:r>
            <a:r>
              <a:rPr lang="es-ES" sz="2400" b="1" dirty="0"/>
              <a:t>fuertes </a:t>
            </a:r>
            <a:r>
              <a:rPr lang="es-ES" sz="2400" b="1" dirty="0" smtClean="0"/>
              <a:t>es que permite </a:t>
            </a:r>
            <a:r>
              <a:rPr lang="es-ES" sz="2400" b="1" dirty="0"/>
              <a:t>que todos los participantes den ideas, busquen soluciones y confraternicen con el principal objetivo de crear un grupo sólido de </a:t>
            </a:r>
            <a:r>
              <a:rPr lang="es-ES" sz="2400" b="1" dirty="0" smtClean="0"/>
              <a:t>apoyo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Es </a:t>
            </a:r>
            <a:r>
              <a:rPr lang="es-ES" sz="2400" b="1" dirty="0"/>
              <a:t>un objetivo a largo plazo que estas personas puedan buscar su propio tiempo y actividades de forma </a:t>
            </a:r>
            <a:r>
              <a:rPr lang="es-ES" sz="2400" b="1" dirty="0" smtClean="0"/>
              <a:t>independiente </a:t>
            </a:r>
          </a:p>
          <a:p>
            <a:endParaRPr lang="es-ES" sz="2400" b="1" dirty="0"/>
          </a:p>
          <a:p>
            <a:r>
              <a:rPr lang="es-ES" sz="2400" b="1" dirty="0"/>
              <a:t>Además, cualquier actividad creativa es posible, por lo que podemos adaptarnos a cualquier tipo de espacio, temporalización e </a:t>
            </a:r>
            <a:r>
              <a:rPr lang="es-ES" sz="2400" b="1" dirty="0" smtClean="0"/>
              <a:t>idea </a:t>
            </a:r>
            <a:endParaRPr kumimoji="0" lang="es-E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 Caixa Frutiger 65 Bold"/>
              <a:cs typeface="La Caixa Frutiger 65 Bold"/>
              <a:sym typeface="La Caixa Frutiger 65 Bold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692630" y="2189328"/>
            <a:ext cx="5680953" cy="7663299"/>
          </a:xfrm>
          <a:prstGeom prst="roundRect">
            <a:avLst>
              <a:gd name="adj" fmla="val 14237"/>
            </a:avLst>
          </a:prstGeom>
          <a:solidFill>
            <a:srgbClr val="D99A28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Innovación </a:t>
            </a:r>
            <a:endParaRPr lang="es-ES" sz="3200" b="1" dirty="0"/>
          </a:p>
          <a:p>
            <a:r>
              <a:rPr lang="es-ES" sz="2400" b="1" dirty="0"/>
              <a:t>Las soluciones se buscan en colaboración con los participantes, con lo que siempre tenemos una idea en evolución constante acerca de las posibilidades del </a:t>
            </a:r>
            <a:r>
              <a:rPr lang="es-ES" sz="2400" b="1" dirty="0" smtClean="0"/>
              <a:t>proyecto</a:t>
            </a:r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smtClean="0"/>
              <a:t>De </a:t>
            </a:r>
            <a:r>
              <a:rPr lang="es-ES" sz="2400" b="1" dirty="0"/>
              <a:t>este modo, de manera progresiva, el proyecto toca diversos enfoques: trabajo de grupo, </a:t>
            </a:r>
            <a:r>
              <a:rPr lang="es-ES" sz="2400" b="1" dirty="0" err="1"/>
              <a:t>arteterapia</a:t>
            </a:r>
            <a:r>
              <a:rPr lang="es-ES" sz="2400" b="1" dirty="0"/>
              <a:t>, salidas, </a:t>
            </a:r>
            <a:r>
              <a:rPr lang="es-ES" sz="2400" b="1" dirty="0" smtClean="0"/>
              <a:t>empoderamiento</a:t>
            </a:r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smtClean="0"/>
              <a:t>El </a:t>
            </a:r>
            <a:r>
              <a:rPr lang="es-ES" sz="2400" b="1" dirty="0"/>
              <a:t>aspecto más innovador es tratar de unir en una misma emoción todos los aspectos; empoderarse cuestionando qué es el </a:t>
            </a:r>
            <a:r>
              <a:rPr lang="es-ES" sz="2400" b="1" dirty="0" smtClean="0"/>
              <a:t>empoderamiento</a:t>
            </a:r>
            <a:endParaRPr kumimoji="0" lang="es-E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sp>
        <p:nvSpPr>
          <p:cNvPr id="12" name="Elipse 16"/>
          <p:cNvSpPr/>
          <p:nvPr/>
        </p:nvSpPr>
        <p:spPr>
          <a:xfrm>
            <a:off x="-2383377" y="-69668"/>
            <a:ext cx="3871680" cy="3871680"/>
          </a:xfrm>
          <a:prstGeom prst="ellipse">
            <a:avLst/>
          </a:prstGeom>
          <a:solidFill>
            <a:srgbClr val="D99A2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 Caixa Frutiger 65 Bold"/>
              <a:ea typeface="La Caixa Frutiger 65 Bold"/>
              <a:cs typeface="La Caixa Frutiger 65 Bold"/>
              <a:sym typeface="La Caixa Frutiger 65 Bold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-23647"/>
            <a:ext cx="28098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916">
            <a:off x="-2127402" y="342224"/>
            <a:ext cx="3928697" cy="36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5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206516"/>
            <a:satOff val="34694"/>
            <a:lumOff val="-4022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 Caixa Frutiger 65 Bold"/>
            <a:ea typeface="La Caixa Frutiger 65 Bold"/>
            <a:cs typeface="La Caixa Frutiger 65 Bold"/>
            <a:sym typeface="La Caixa 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 Caixa Frutiger 45 Light"/>
            <a:ea typeface="La Caixa Frutiger 45 Light"/>
            <a:cs typeface="La Caixa Frutiger 45 Light"/>
            <a:sym typeface="La Caixa Frutiger 45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BLC_plantilla_CAS_v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6AAA9"/>
      </a:dk2>
      <a:lt2>
        <a:srgbClr val="F2F2F2"/>
      </a:lt2>
      <a:accent1>
        <a:srgbClr val="B7E5F0"/>
      </a:accent1>
      <a:accent2>
        <a:srgbClr val="FFDCDC"/>
      </a:accent2>
      <a:accent3>
        <a:srgbClr val="FFF8D9"/>
      </a:accent3>
      <a:accent4>
        <a:srgbClr val="C0E5C9"/>
      </a:accent4>
      <a:accent5>
        <a:srgbClr val="D3DAE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206516"/>
            <a:satOff val="34694"/>
            <a:lumOff val="-4022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 Caixa Frutiger 65 Bold"/>
            <a:ea typeface="La Caixa Frutiger 65 Bold"/>
            <a:cs typeface="La Caixa Frutiger 65 Bold"/>
            <a:sym typeface="La Caixa 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 Caixa Frutiger 45 Light"/>
            <a:ea typeface="La Caixa Frutiger 45 Light"/>
            <a:cs typeface="La Caixa Frutiger 45 Light"/>
            <a:sym typeface="La Caixa Frutiger 45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759</Words>
  <Application>Microsoft Office PowerPoint</Application>
  <PresentationFormat>Personalizado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White</vt:lpstr>
      <vt:lpstr>FBLC_plantilla_CAS_v8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Rebeca Lopez Alberich</dc:creator>
  <cp:lastModifiedBy>Silkplace</cp:lastModifiedBy>
  <cp:revision>352</cp:revision>
  <cp:lastPrinted>2018-02-26T14:02:43Z</cp:lastPrinted>
  <dcterms:modified xsi:type="dcterms:W3CDTF">2018-05-03T14:52:53Z</dcterms:modified>
</cp:coreProperties>
</file>